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56" r:id="rId2"/>
    <p:sldId id="262" r:id="rId3"/>
    <p:sldId id="263" r:id="rId4"/>
    <p:sldId id="265" r:id="rId5"/>
    <p:sldId id="266" r:id="rId6"/>
    <p:sldId id="284" r:id="rId7"/>
    <p:sldId id="269" r:id="rId8"/>
    <p:sldId id="271" r:id="rId9"/>
    <p:sldId id="268" r:id="rId10"/>
    <p:sldId id="285" r:id="rId11"/>
    <p:sldId id="274" r:id="rId12"/>
    <p:sldId id="276" r:id="rId13"/>
    <p:sldId id="275" r:id="rId14"/>
    <p:sldId id="277" r:id="rId15"/>
    <p:sldId id="278" r:id="rId16"/>
    <p:sldId id="286" r:id="rId17"/>
    <p:sldId id="281" r:id="rId18"/>
    <p:sldId id="279" r:id="rId19"/>
    <p:sldId id="280" r:id="rId20"/>
    <p:sldId id="282" r:id="rId21"/>
    <p:sldId id="287" r:id="rId22"/>
    <p:sldId id="283" r:id="rId23"/>
    <p:sldId id="288" r:id="rId24"/>
    <p:sldId id="289" r:id="rId25"/>
    <p:sldId id="290" r:id="rId26"/>
    <p:sldId id="291" r:id="rId27"/>
    <p:sldId id="292" r:id="rId28"/>
    <p:sldId id="270" r:id="rId2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9599" autoAdjust="0"/>
  </p:normalViewPr>
  <p:slideViewPr>
    <p:cSldViewPr snapToGrid="0">
      <p:cViewPr varScale="1">
        <p:scale>
          <a:sx n="68" d="100"/>
          <a:sy n="68" d="100"/>
        </p:scale>
        <p:origin x="8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C49732-12F1-4756-ADFA-B5ED0FEF99EA}" type="datetimeFigureOut">
              <a:rPr lang="zh-CN" altLang="en-US" smtClean="0"/>
              <a:t>2024/9/16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35C7CF-EAE5-4AB8-8951-8E7933EB89E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81298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35C7CF-EAE5-4AB8-8951-8E7933EB89E1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07708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35C7CF-EAE5-4AB8-8951-8E7933EB89E1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0813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35C7CF-EAE5-4AB8-8951-8E7933EB89E1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89206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35C7CF-EAE5-4AB8-8951-8E7933EB89E1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12489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35C7CF-EAE5-4AB8-8951-8E7933EB89E1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48242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35C7CF-EAE5-4AB8-8951-8E7933EB89E1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69518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35C7CF-EAE5-4AB8-8951-8E7933EB89E1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16842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35C7CF-EAE5-4AB8-8951-8E7933EB89E1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7710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35C7CF-EAE5-4AB8-8951-8E7933EB89E1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86462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35C7CF-EAE5-4AB8-8951-8E7933EB89E1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435511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35C7CF-EAE5-4AB8-8951-8E7933EB89E1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97604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35C7CF-EAE5-4AB8-8951-8E7933EB89E1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153961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35C7CF-EAE5-4AB8-8951-8E7933EB89E1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65333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35C7CF-EAE5-4AB8-8951-8E7933EB89E1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606776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35C7CF-EAE5-4AB8-8951-8E7933EB89E1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277909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35C7CF-EAE5-4AB8-8951-8E7933EB89E1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372536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35C7CF-EAE5-4AB8-8951-8E7933EB89E1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76774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35C7CF-EAE5-4AB8-8951-8E7933EB89E1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93318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35C7CF-EAE5-4AB8-8951-8E7933EB89E1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75410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35C7CF-EAE5-4AB8-8951-8E7933EB89E1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92963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35C7CF-EAE5-4AB8-8951-8E7933EB89E1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00905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35C7CF-EAE5-4AB8-8951-8E7933EB89E1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01014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35C7CF-EAE5-4AB8-8951-8E7933EB89E1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55971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35C7CF-EAE5-4AB8-8951-8E7933EB89E1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61410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42FEAB-F5F0-D2C5-529A-335BF1705A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FC00A22-6C97-1A8B-A60D-F05ED764C6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27FDB72-DBAB-BA30-53DE-BB823ACB29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36C1-BA05-447D-974E-CEC54147A276}" type="datetime1">
              <a:rPr lang="en-US" altLang="zh-CN" smtClean="0"/>
              <a:t>9/16/2024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7F38594-2B0F-07D3-0039-60A940C16C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RoarGraph, Meng Chen</a:t>
            </a: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88D8CCC-5B7A-CE07-EC0B-6C724FAE14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25D2A-E69E-45E6-911F-BBB6CFAA6D6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51472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FE2953-79BE-AE37-7F5A-191363BC7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54E405B-CDC2-64D6-52C3-3BC586F0A2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5D290E7-0215-B037-0582-C0BE48FE61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1B99A-E01A-425E-9B03-8F9EB073B627}" type="datetime1">
              <a:rPr lang="en-US" altLang="zh-CN" smtClean="0"/>
              <a:t>9/16/2024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B73F889-F028-CEBA-54DC-E33D14F0EE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RoarGraph, Meng Chen</a:t>
            </a: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73D96F7-D2F6-725E-8AD7-3EA7DB4D7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25D2A-E69E-45E6-911F-BBB6CFAA6D6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87629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5F99FFC0-ACDF-160B-C612-75873815FE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AAAAB25-5BF8-5EC8-C7E4-0D6772B7EE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CDB8912-EA54-EAED-E0D7-B00AD6E2B8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AAB69-4556-4729-AAE9-A4A1F020BC8A}" type="datetime1">
              <a:rPr lang="en-US" altLang="zh-CN" smtClean="0"/>
              <a:t>9/16/2024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3D9F467-1F42-BBC2-F060-4780958B2B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RoarGraph, Meng Chen</a:t>
            </a: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330E9D4-677C-D840-CB3F-FB389B5CC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25D2A-E69E-45E6-911F-BBB6CFAA6D6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11519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C5432D-FDEA-41F3-0062-9624B9BB81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46D8723-2B68-2F50-E250-75DB717973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E17520F-8ECB-264C-CF1F-6C51B29BDB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A7759-00F5-43A0-B26D-943B7CCA8ABE}" type="datetime1">
              <a:rPr lang="en-US" altLang="zh-CN" smtClean="0"/>
              <a:t>9/16/2024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F30BB59-EABF-F2B6-EB76-41F4B1B09A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RoarGraph, Meng Chen</a:t>
            </a: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9820C70-73FD-4ACB-206A-032EEFA306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25D2A-E69E-45E6-911F-BBB6CFAA6D6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79234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2A8E53-5A89-8839-2126-F40273F05B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B468293-A765-B7CA-56EB-54B05C1AF5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5D712C0-22CC-271C-A8F1-BAE370D2FA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A29E9F-70F7-4DCF-AFA6-01F80249CB5A}" type="datetime1">
              <a:rPr lang="en-US" altLang="zh-CN" smtClean="0"/>
              <a:t>9/16/2024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B7C549E-FA0B-F82F-587D-8B15982117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RoarGraph, Meng Chen</a:t>
            </a: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FBB4404-7508-0F0C-F926-FD0C8A940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25D2A-E69E-45E6-911F-BBB6CFAA6D6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71201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AC42CC-FC28-CD1E-EF21-E603EE8116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508EA72-56B1-AA15-A6C4-012317B4DE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F1C3A6E-0188-A63C-41F4-6E3F8D922F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089947C-0F49-52AF-D8D9-626DBE3BF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C3D25C-5990-4876-AB2F-59854C167BF3}" type="datetime1">
              <a:rPr lang="en-US" altLang="zh-CN" smtClean="0"/>
              <a:t>9/16/2024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AA9F181-A506-9DBF-5843-62D5EFD6C1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RoarGraph, Meng Chen</a:t>
            </a:r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5B9C4D2-75CF-2AEC-BD33-587989C48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25D2A-E69E-45E6-911F-BBB6CFAA6D6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53636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7AAE0FC-655E-2DE8-D20F-12F4299443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1C1EAEA-35C1-2C8A-A10C-B1BCED285B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E40F517-CBF9-9C79-EC8A-1AD623B4B2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D3CBD2A-D8B0-4C9B-A58B-A1153EFD8E2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8DC7EDD7-A7A3-6B8A-8755-D27F363D64A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E8CEAA28-D18C-7AF8-7493-9D25C14DA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78A13-7F15-40B8-93C1-FCC0D003BF1F}" type="datetime1">
              <a:rPr lang="en-US" altLang="zh-CN" smtClean="0"/>
              <a:t>9/16/2024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8375ED22-4C79-50EB-2129-2F65840A2B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RoarGraph, Meng Chen</a:t>
            </a:r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77792466-C401-49D5-5230-43CAF5A68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25D2A-E69E-45E6-911F-BBB6CFAA6D6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92723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6286D2-C686-71AA-1DD4-E0A6636D9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321B6BF-1FB7-1D7F-4867-4BF6BCBE26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805D7-0328-4860-8A02-E5D4B22FBECF}" type="datetime1">
              <a:rPr lang="en-US" altLang="zh-CN" smtClean="0"/>
              <a:t>9/16/2024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01BA941-CBB3-DD9C-EDBB-79AFCD6571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RoarGraph, Meng Chen</a:t>
            </a:r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71987DC-0E0C-298A-675E-0475FB7EC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25D2A-E69E-45E6-911F-BBB6CFAA6D6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44969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BD1409E6-E5B9-7344-222E-76591F4FD7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FFAFE5-42BC-4CAE-A47B-5F0800406715}" type="datetime1">
              <a:rPr lang="en-US" altLang="zh-CN" smtClean="0"/>
              <a:t>9/16/2024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49E6AF8A-FAA5-E0AD-ECEC-C4E9E9B6AA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RoarGraph, Meng Chen</a:t>
            </a:r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3BC0907-BF00-0BB5-3101-EA236ACAE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25D2A-E69E-45E6-911F-BBB6CFAA6D6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44967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E0A318-7F84-C68B-DBD8-CE8474210F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49A0436-44C5-1FA1-B7DA-0260F68081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4FB4ABD-1093-D65C-70E5-D3AC7D8EEC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AF3BF09-B299-1BE0-0E39-6BF060CB09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3A744B-346A-4F13-8855-E7ED782C2DB4}" type="datetime1">
              <a:rPr lang="en-US" altLang="zh-CN" smtClean="0"/>
              <a:t>9/16/2024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7C10069-6DBF-0ACE-C6A3-7FC67AE37F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RoarGraph, Meng Chen</a:t>
            </a:r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028A160-5FA9-BDAB-8435-46784BB68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25D2A-E69E-45E6-911F-BBB6CFAA6D6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85183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211C43-7996-6052-EC89-137DD0AA4D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52696DF3-71FD-93FD-FE9F-AF7F71C59F7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BB9EAB9-9A97-79D3-5278-A701152118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DFAE32D-87E3-3BCD-C03B-4D744952AA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46A7C-4CCF-4121-9971-08A493A1B8A4}" type="datetime1">
              <a:rPr lang="en-US" altLang="zh-CN" smtClean="0"/>
              <a:t>9/16/2024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C0A42C3-F5A9-93F6-B4DB-B567112E89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RoarGraph, Meng Chen</a:t>
            </a:r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39FF5B2-DFAA-FBF5-9ABE-DB176EC440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25D2A-E69E-45E6-911F-BBB6CFAA6D6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02180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8CD789F4-A9F9-0CA2-7BB4-2E1ADD7808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07FC06E-FF3A-5A00-79E4-52FECE703B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AB5CDF0-1CC3-3862-48B2-884F801BFC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6961F8-9241-4D2D-8803-34EDBADFD5D4}" type="datetime1">
              <a:rPr lang="en-US" altLang="zh-CN" smtClean="0"/>
              <a:t>9/16/2024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DC98A81-FC5E-6B02-E8E2-D147FA7DD9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CN"/>
              <a:t>RoarGraph, Meng Chen</a:t>
            </a: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65B0A23-2F93-F186-9C86-AADAACE4B9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D25D2A-E69E-45E6-911F-BBB6CFAA6D6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36027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mailto:mengchen22@m.fudan.edu.cn" TargetMode="External"/><Relationship Id="rId2" Type="http://schemas.openxmlformats.org/officeDocument/2006/relationships/hyperlink" Target="https://github.com/matchyc/RoarGraph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7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5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5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80C8097-59EF-2525-FB30-DFF86784CB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5236" y="2175950"/>
            <a:ext cx="11161528" cy="1461350"/>
          </a:xfrm>
        </p:spPr>
        <p:txBody>
          <a:bodyPr>
            <a:noAutofit/>
          </a:bodyPr>
          <a:lstStyle/>
          <a:p>
            <a:r>
              <a:rPr lang="en-US" altLang="zh-CN" sz="4000" b="1" dirty="0" err="1">
                <a:latin typeface="Times New Roman" panose="02020603050405020304" pitchFamily="18" charset="0"/>
                <a:ea typeface="Adobe 黑体 Std R" panose="020B0400000000000000" pitchFamily="34" charset="-122"/>
                <a:cs typeface="Times New Roman" panose="02020603050405020304" pitchFamily="18" charset="0"/>
              </a:rPr>
              <a:t>RoarGraph</a:t>
            </a:r>
            <a:r>
              <a:rPr lang="en-US" altLang="zh-C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A Projected Bipartite Graph for Efficient Cross-Modal Approximate Nearest Neighbor Search</a:t>
            </a:r>
            <a:endParaRPr lang="zh-CN" altLang="en-US" sz="3600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56D78D8-34C8-DF75-25FE-61A7BBD580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72540" y="4012902"/>
            <a:ext cx="9509760" cy="1655762"/>
          </a:xfrm>
        </p:spPr>
        <p:txBody>
          <a:bodyPr>
            <a:normAutofit lnSpcReduction="10000"/>
          </a:bodyPr>
          <a:lstStyle/>
          <a:p>
            <a:r>
              <a:rPr lang="en-US" altLang="zh-CN" sz="3200" u="sng" dirty="0"/>
              <a:t>Meng Chen</a:t>
            </a:r>
            <a:r>
              <a:rPr lang="en-US" altLang="zh-CN" sz="3200" dirty="0"/>
              <a:t>, Kai Zhang, </a:t>
            </a:r>
            <a:r>
              <a:rPr lang="en-US" altLang="zh-CN" sz="3200" dirty="0" err="1"/>
              <a:t>Zhenying</a:t>
            </a:r>
            <a:r>
              <a:rPr lang="en-US" altLang="zh-CN" sz="3200" dirty="0"/>
              <a:t> He, </a:t>
            </a:r>
          </a:p>
          <a:p>
            <a:r>
              <a:rPr lang="en-US" altLang="zh-CN" sz="3200" dirty="0"/>
              <a:t>Yinan Jing, </a:t>
            </a:r>
            <a:r>
              <a:rPr lang="en-US" altLang="zh-CN" sz="3200" dirty="0" err="1"/>
              <a:t>X.Sean</a:t>
            </a:r>
            <a:r>
              <a:rPr lang="en-US" altLang="zh-CN" sz="3200" dirty="0"/>
              <a:t> Wang</a:t>
            </a:r>
          </a:p>
          <a:p>
            <a:r>
              <a:rPr lang="en-US" altLang="zh-CN" sz="3200" b="1" dirty="0"/>
              <a:t>Fudan University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9925ED9-CE62-164F-7FD9-EF66706FB0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4096" y="811154"/>
            <a:ext cx="2431564" cy="1502545"/>
          </a:xfrm>
          <a:prstGeom prst="rect">
            <a:avLst/>
          </a:prstGeom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7122386D-C9C3-4193-8EA3-C5D49D577A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6340" y="677297"/>
            <a:ext cx="2047523" cy="1498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307DC33-8B6A-7D7F-C722-5B88A293D2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BA4E0-D85E-483C-B830-94B969FF5563}" type="datetime1">
              <a:rPr lang="en-US" altLang="zh-CN" smtClean="0"/>
              <a:t>9/16/2024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3903132-CE22-7508-8486-E89C305D04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RoarGraph, Meng Chen</a:t>
            </a:r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6E147FF-6FC9-1D7A-5312-07481B283B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25D2A-E69E-45E6-911F-BBB6CFAA6D63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2779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97F1A7-1F8F-77DA-6B05-71A34F3734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9380" y="2491105"/>
            <a:ext cx="6873240" cy="1325563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en-US" altLang="zh-CN" dirty="0"/>
              <a:t>Key Insights</a:t>
            </a:r>
            <a:endParaRPr lang="zh-CN" altLang="en-US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CDB8FF2-B02E-F2D1-2178-7F043DFE3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796AD-CEB6-475B-93BA-A409F2C6C3EC}" type="datetime1">
              <a:rPr lang="en-US" altLang="zh-CN" smtClean="0"/>
              <a:t>9/16/2024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CC59036-BB3A-DFF9-35E5-74ED146F8D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RoarGraph, Meng Chen</a:t>
            </a:r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0475CFB-B446-E8DE-5013-E1882F942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25D2A-E69E-45E6-911F-BBB6CFAA6D63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04853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>
            <a:extLst>
              <a:ext uri="{FF2B5EF4-FFF2-40B4-BE49-F238E27FC236}">
                <a16:creationId xmlns:a16="http://schemas.microsoft.com/office/drawing/2014/main" id="{4C857680-671C-B1D3-B1CD-8748BE1BC2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9031" y="1642063"/>
            <a:ext cx="6616875" cy="2364231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30C5FCC1-F49D-F89C-BBCF-6A0EA1777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800" dirty="0"/>
              <a:t>Key Insights</a:t>
            </a:r>
            <a:endParaRPr lang="zh-CN" altLang="en-US" sz="4800" dirty="0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606B555D-BFD2-250E-34B2-9C1C212B137C}"/>
              </a:ext>
            </a:extLst>
          </p:cNvPr>
          <p:cNvGrpSpPr/>
          <p:nvPr/>
        </p:nvGrpSpPr>
        <p:grpSpPr>
          <a:xfrm>
            <a:off x="324693" y="2408681"/>
            <a:ext cx="9022054" cy="830997"/>
            <a:chOff x="283138" y="1877053"/>
            <a:chExt cx="9022054" cy="830997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038E47E3-D0F4-F6F0-3F06-A84652DF976E}"/>
                </a:ext>
              </a:extLst>
            </p:cNvPr>
            <p:cNvSpPr txBox="1"/>
            <p:nvPr/>
          </p:nvSpPr>
          <p:spPr>
            <a:xfrm>
              <a:off x="283138" y="1877053"/>
              <a:ext cx="402562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OOD queries are </a:t>
              </a:r>
              <a:r>
                <a:rPr lang="en-US" altLang="zh-CN" sz="2400" dirty="0">
                  <a:solidFill>
                    <a:schemeClr val="accent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distant from their nearest neighbors</a:t>
              </a: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81289A9D-C759-B6F9-A0C9-3AAB25D25042}"/>
                </a:ext>
              </a:extLst>
            </p:cNvPr>
            <p:cNvSpPr txBox="1"/>
            <p:nvPr/>
          </p:nvSpPr>
          <p:spPr>
            <a:xfrm>
              <a:off x="7538896" y="2191679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2000" b="1" dirty="0">
                  <a:solidFill>
                    <a:srgbClr val="0070C0"/>
                  </a:solidFill>
                </a:rPr>
                <a:t>ID</a:t>
              </a:r>
              <a:endParaRPr kumimoji="1" lang="zh-CN" altLang="en-US" sz="2000" b="1" dirty="0">
                <a:solidFill>
                  <a:srgbClr val="0070C0"/>
                </a:solidFill>
              </a:endParaRP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846C2F28-07BD-4BAD-C510-25947D25A4CF}"/>
                </a:ext>
              </a:extLst>
            </p:cNvPr>
            <p:cNvSpPr txBox="1"/>
            <p:nvPr/>
          </p:nvSpPr>
          <p:spPr>
            <a:xfrm>
              <a:off x="8548254" y="2191679"/>
              <a:ext cx="75693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2000" b="1" dirty="0">
                  <a:solidFill>
                    <a:srgbClr val="FF0000"/>
                  </a:solidFill>
                </a:rPr>
                <a:t>OOD</a:t>
              </a:r>
              <a:endParaRPr kumimoji="1" lang="zh-CN" altLang="en-US" sz="2000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599A2F7D-2B82-5C61-1F7C-AF59C5C853AF}"/>
              </a:ext>
            </a:extLst>
          </p:cNvPr>
          <p:cNvSpPr txBox="1"/>
          <p:nvPr/>
        </p:nvSpPr>
        <p:spPr>
          <a:xfrm>
            <a:off x="324685" y="4387032"/>
            <a:ext cx="402562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K-nearest 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neighbors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an OOD query </a:t>
            </a:r>
            <a:r>
              <a:rPr lang="en-US" altLang="zh-CN" sz="2400" b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are distant from each other</a:t>
            </a:r>
            <a:r>
              <a:rPr lang="en-US" altLang="zh-CN" sz="2400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the high-dimensional space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CN" altLang="en-US" sz="2400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DAFC7A4A-2C6B-8372-B76B-D4B838F824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5414" y="4267732"/>
            <a:ext cx="6744111" cy="2120271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33C11258-6ED8-6E06-C01A-677CB87401BA}"/>
              </a:ext>
            </a:extLst>
          </p:cNvPr>
          <p:cNvSpPr txBox="1"/>
          <p:nvPr/>
        </p:nvSpPr>
        <p:spPr>
          <a:xfrm>
            <a:off x="7725763" y="4993247"/>
            <a:ext cx="4443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>
                <a:solidFill>
                  <a:srgbClr val="0070C0"/>
                </a:solidFill>
              </a:rPr>
              <a:t>ID</a:t>
            </a:r>
            <a:endParaRPr kumimoji="1" lang="zh-CN" altLang="en-US" sz="2000" b="1" dirty="0">
              <a:solidFill>
                <a:srgbClr val="0070C0"/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EF8E41B-3772-7933-1C54-4796C3D470F0}"/>
              </a:ext>
            </a:extLst>
          </p:cNvPr>
          <p:cNvSpPr txBox="1"/>
          <p:nvPr/>
        </p:nvSpPr>
        <p:spPr>
          <a:xfrm>
            <a:off x="8419031" y="4956418"/>
            <a:ext cx="7569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>
                <a:solidFill>
                  <a:srgbClr val="FF0000"/>
                </a:solidFill>
              </a:rPr>
              <a:t>OOD</a:t>
            </a:r>
            <a:endParaRPr kumimoji="1" lang="zh-CN" altLang="en-US" sz="2000" b="1" dirty="0">
              <a:solidFill>
                <a:srgbClr val="FF0000"/>
              </a:solidFill>
            </a:endParaRP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58CC40C-370F-1F47-0095-C56A12D175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5824AC-29FD-43C8-B1E8-1DE300B33252}" type="datetime1">
              <a:rPr lang="en-US" altLang="zh-CN" smtClean="0"/>
              <a:t>9/16/2024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C5C36D2-7B6A-58D4-99F0-EB8EC3481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RoarGraph, Meng Chen</a:t>
            </a:r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DA64DDE6-5F62-9118-8F99-7B0FBD9C26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25D2A-E69E-45E6-911F-BBB6CFAA6D63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37955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4D373E-6DB8-F2D5-BA42-EE5CC8BEB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 dirty="0"/>
              <a:t>Key Insights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01F5D02-6FC6-47FC-3371-6A93FD5445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927" y="2687071"/>
            <a:ext cx="5247228" cy="244336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59C776E3-C26A-9969-F9BB-C7DC7FE5A2D2}"/>
              </a:ext>
            </a:extLst>
          </p:cNvPr>
          <p:cNvSpPr txBox="1"/>
          <p:nvPr/>
        </p:nvSpPr>
        <p:spPr>
          <a:xfrm>
            <a:off x="2232837" y="1958022"/>
            <a:ext cx="46274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surface of the sphere demonstrates the distribution of the base data.</a:t>
            </a:r>
            <a:endParaRPr kumimoji="1" lang="zh-CN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直线箭头连接符 5">
            <a:extLst>
              <a:ext uri="{FF2B5EF4-FFF2-40B4-BE49-F238E27FC236}">
                <a16:creationId xmlns:a16="http://schemas.microsoft.com/office/drawing/2014/main" id="{39703B46-C8E4-2905-5B49-7894BB67A6F6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1970567" y="2311965"/>
            <a:ext cx="262270" cy="7502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椭圆 8">
            <a:extLst>
              <a:ext uri="{FF2B5EF4-FFF2-40B4-BE49-F238E27FC236}">
                <a16:creationId xmlns:a16="http://schemas.microsoft.com/office/drawing/2014/main" id="{04EB762A-B357-A25A-B439-F0F5999F82AE}"/>
              </a:ext>
            </a:extLst>
          </p:cNvPr>
          <p:cNvSpPr/>
          <p:nvPr/>
        </p:nvSpPr>
        <p:spPr>
          <a:xfrm>
            <a:off x="1674790" y="3171722"/>
            <a:ext cx="650196" cy="611698"/>
          </a:xfrm>
          <a:prstGeom prst="ellipse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CE41F78-FE0E-F181-ADC5-893C881D69D6}"/>
              </a:ext>
            </a:extLst>
          </p:cNvPr>
          <p:cNvSpPr txBox="1"/>
          <p:nvPr/>
        </p:nvSpPr>
        <p:spPr>
          <a:xfrm>
            <a:off x="1782122" y="3321754"/>
            <a:ext cx="6391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b="1" dirty="0">
                <a:solidFill>
                  <a:srgbClr val="0070C0"/>
                </a:solidFill>
              </a:rPr>
              <a:t>ID</a:t>
            </a:r>
            <a:endParaRPr kumimoji="1" lang="zh-CN" altLang="en-US" sz="2400" b="1" dirty="0">
              <a:solidFill>
                <a:srgbClr val="0070C0"/>
              </a:solidFill>
            </a:endParaRP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309F39F-435B-6935-FCDB-261760470B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EFC8D-84B9-4D7B-A34A-3068601FF8C4}" type="datetime1">
              <a:rPr lang="en-US" altLang="zh-CN" smtClean="0"/>
              <a:t>9/16/2024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F8809C9-0E84-C136-3848-5DA18AD42E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RoarGraph, Meng Chen</a:t>
            </a:r>
            <a:endParaRPr lang="zh-CN" altLang="en-US"/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3CC06108-E07F-D700-1260-7C2BD5C22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25D2A-E69E-45E6-911F-BBB6CFAA6D63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72155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4D373E-6DB8-F2D5-BA42-EE5CC8BEB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 dirty="0"/>
              <a:t>Key Insights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01F5D02-6FC6-47FC-3371-6A93FD5445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927" y="2687071"/>
            <a:ext cx="5247228" cy="244336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59C776E3-C26A-9969-F9BB-C7DC7FE5A2D2}"/>
              </a:ext>
            </a:extLst>
          </p:cNvPr>
          <p:cNvSpPr txBox="1"/>
          <p:nvPr/>
        </p:nvSpPr>
        <p:spPr>
          <a:xfrm>
            <a:off x="2232837" y="1958022"/>
            <a:ext cx="46274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surface of the sphere demonstrates the distribution of the base data.</a:t>
            </a:r>
            <a:endParaRPr kumimoji="1" lang="zh-CN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直线箭头连接符 5">
            <a:extLst>
              <a:ext uri="{FF2B5EF4-FFF2-40B4-BE49-F238E27FC236}">
                <a16:creationId xmlns:a16="http://schemas.microsoft.com/office/drawing/2014/main" id="{39703B46-C8E4-2905-5B49-7894BB67A6F6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1970567" y="2311965"/>
            <a:ext cx="262270" cy="7502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椭圆 8">
            <a:extLst>
              <a:ext uri="{FF2B5EF4-FFF2-40B4-BE49-F238E27FC236}">
                <a16:creationId xmlns:a16="http://schemas.microsoft.com/office/drawing/2014/main" id="{04EB762A-B357-A25A-B439-F0F5999F82AE}"/>
              </a:ext>
            </a:extLst>
          </p:cNvPr>
          <p:cNvSpPr/>
          <p:nvPr/>
        </p:nvSpPr>
        <p:spPr>
          <a:xfrm>
            <a:off x="1674790" y="3171722"/>
            <a:ext cx="650196" cy="611698"/>
          </a:xfrm>
          <a:prstGeom prst="ellipse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A67C6663-1163-68A2-DE72-DF9555C069A4}"/>
              </a:ext>
            </a:extLst>
          </p:cNvPr>
          <p:cNvSpPr/>
          <p:nvPr/>
        </p:nvSpPr>
        <p:spPr>
          <a:xfrm>
            <a:off x="930457" y="2768936"/>
            <a:ext cx="1703330" cy="1599681"/>
          </a:xfrm>
          <a:prstGeom prst="ellipse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CE41F78-FE0E-F181-ADC5-893C881D69D6}"/>
              </a:ext>
            </a:extLst>
          </p:cNvPr>
          <p:cNvSpPr txBox="1"/>
          <p:nvPr/>
        </p:nvSpPr>
        <p:spPr>
          <a:xfrm>
            <a:off x="1782122" y="3321754"/>
            <a:ext cx="6391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b="1" dirty="0">
                <a:solidFill>
                  <a:srgbClr val="0070C0"/>
                </a:solidFill>
              </a:rPr>
              <a:t>ID</a:t>
            </a:r>
            <a:endParaRPr kumimoji="1" lang="zh-CN" altLang="en-US" sz="2400" b="1" dirty="0">
              <a:solidFill>
                <a:srgbClr val="0070C0"/>
              </a:solidFill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3064B7BD-89A0-C978-DEDA-90158965A6DE}"/>
              </a:ext>
            </a:extLst>
          </p:cNvPr>
          <p:cNvSpPr txBox="1"/>
          <p:nvPr/>
        </p:nvSpPr>
        <p:spPr>
          <a:xfrm>
            <a:off x="1362086" y="3892965"/>
            <a:ext cx="8707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>
                <a:solidFill>
                  <a:srgbClr val="C00000"/>
                </a:solidFill>
              </a:rPr>
              <a:t>OOD</a:t>
            </a:r>
            <a:endParaRPr kumimoji="1" lang="zh-CN" altLang="en-US" sz="2400" b="1" dirty="0">
              <a:solidFill>
                <a:srgbClr val="C00000"/>
              </a:solidFill>
            </a:endParaRP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2DC6125-A61F-3C9F-69D5-EE73A64CD3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C7097-E672-4E44-A327-775ADF015FA4}" type="datetime1">
              <a:rPr lang="en-US" altLang="zh-CN" smtClean="0"/>
              <a:t>9/16/2024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88BB8E5-7B81-DCA7-C025-18C852EA84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RoarGraph, Meng Chen</a:t>
            </a:r>
            <a:endParaRPr lang="zh-CN" altLang="en-US"/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4C27BDA5-B650-6078-1A79-F3ED636F5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25D2A-E69E-45E6-911F-BBB6CFAA6D63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3735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4D373E-6DB8-F2D5-BA42-EE5CC8BEB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 dirty="0"/>
              <a:t>Key Insights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01F5D02-6FC6-47FC-3371-6A93FD5445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927" y="2687071"/>
            <a:ext cx="5247228" cy="244336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CFA4D7C-B4F1-85BA-FA4C-166CC37195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2585" y="2656794"/>
            <a:ext cx="6096000" cy="225325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59C776E3-C26A-9969-F9BB-C7DC7FE5A2D2}"/>
              </a:ext>
            </a:extLst>
          </p:cNvPr>
          <p:cNvSpPr txBox="1"/>
          <p:nvPr/>
        </p:nvSpPr>
        <p:spPr>
          <a:xfrm>
            <a:off x="2232837" y="1958022"/>
            <a:ext cx="46274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surface of the sphere demonstrates the distribution of the base data.</a:t>
            </a:r>
            <a:endParaRPr kumimoji="1" lang="zh-CN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直线箭头连接符 5">
            <a:extLst>
              <a:ext uri="{FF2B5EF4-FFF2-40B4-BE49-F238E27FC236}">
                <a16:creationId xmlns:a16="http://schemas.microsoft.com/office/drawing/2014/main" id="{39703B46-C8E4-2905-5B49-7894BB67A6F6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1970567" y="2311965"/>
            <a:ext cx="262270" cy="7502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椭圆 8">
            <a:extLst>
              <a:ext uri="{FF2B5EF4-FFF2-40B4-BE49-F238E27FC236}">
                <a16:creationId xmlns:a16="http://schemas.microsoft.com/office/drawing/2014/main" id="{04EB762A-B357-A25A-B439-F0F5999F82AE}"/>
              </a:ext>
            </a:extLst>
          </p:cNvPr>
          <p:cNvSpPr/>
          <p:nvPr/>
        </p:nvSpPr>
        <p:spPr>
          <a:xfrm>
            <a:off x="1674790" y="3171722"/>
            <a:ext cx="650196" cy="611698"/>
          </a:xfrm>
          <a:prstGeom prst="ellipse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A67C6663-1163-68A2-DE72-DF9555C069A4}"/>
              </a:ext>
            </a:extLst>
          </p:cNvPr>
          <p:cNvSpPr/>
          <p:nvPr/>
        </p:nvSpPr>
        <p:spPr>
          <a:xfrm>
            <a:off x="930457" y="2768936"/>
            <a:ext cx="1703330" cy="1599681"/>
          </a:xfrm>
          <a:prstGeom prst="ellipse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CE41F78-FE0E-F181-ADC5-893C881D69D6}"/>
              </a:ext>
            </a:extLst>
          </p:cNvPr>
          <p:cNvSpPr txBox="1"/>
          <p:nvPr/>
        </p:nvSpPr>
        <p:spPr>
          <a:xfrm>
            <a:off x="1782122" y="3321754"/>
            <a:ext cx="6391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b="1" dirty="0">
                <a:solidFill>
                  <a:srgbClr val="0070C0"/>
                </a:solidFill>
              </a:rPr>
              <a:t>ID</a:t>
            </a:r>
            <a:endParaRPr kumimoji="1" lang="zh-CN" altLang="en-US" sz="2400" b="1" dirty="0">
              <a:solidFill>
                <a:srgbClr val="0070C0"/>
              </a:solidFill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3064B7BD-89A0-C978-DEDA-90158965A6DE}"/>
              </a:ext>
            </a:extLst>
          </p:cNvPr>
          <p:cNvSpPr txBox="1"/>
          <p:nvPr/>
        </p:nvSpPr>
        <p:spPr>
          <a:xfrm>
            <a:off x="1362086" y="3892965"/>
            <a:ext cx="8707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>
                <a:solidFill>
                  <a:srgbClr val="C00000"/>
                </a:solidFill>
              </a:rPr>
              <a:t>OOD</a:t>
            </a:r>
            <a:endParaRPr kumimoji="1" lang="zh-CN" altLang="en-US" sz="2400" b="1" dirty="0">
              <a:solidFill>
                <a:srgbClr val="C00000"/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FE5CE22-EA75-D97C-262C-461B58058511}"/>
              </a:ext>
            </a:extLst>
          </p:cNvPr>
          <p:cNvSpPr txBox="1"/>
          <p:nvPr/>
        </p:nvSpPr>
        <p:spPr>
          <a:xfrm>
            <a:off x="7563293" y="4857883"/>
            <a:ext cx="3062177" cy="3691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Voronoi Diagram</a:t>
            </a:r>
            <a:endParaRPr lang="zh-CN" altLang="en-US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703B8BD-FB7A-DCB7-87FF-A0FE71DEAB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058528-7E35-42F2-883D-CD23D1CF247C}" type="datetime1">
              <a:rPr lang="en-US" altLang="zh-CN" smtClean="0"/>
              <a:t>9/16/2024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9C2A1353-F934-8E95-9C60-905594A216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RoarGraph, Meng Chen</a:t>
            </a:r>
            <a:endParaRPr lang="zh-CN" altLang="en-US"/>
          </a:p>
        </p:txBody>
      </p:sp>
      <p:sp>
        <p:nvSpPr>
          <p:cNvPr id="14" name="灯片编号占位符 13">
            <a:extLst>
              <a:ext uri="{FF2B5EF4-FFF2-40B4-BE49-F238E27FC236}">
                <a16:creationId xmlns:a16="http://schemas.microsoft.com/office/drawing/2014/main" id="{2BF68BFE-08D5-F85E-EDC5-7CA087F32A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25D2A-E69E-45E6-911F-BBB6CFAA6D63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586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B5D348-62B9-D067-FBC3-95928C9BF4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75520"/>
            <a:ext cx="10515600" cy="1325563"/>
          </a:xfrm>
        </p:spPr>
        <p:txBody>
          <a:bodyPr/>
          <a:lstStyle/>
          <a:p>
            <a:pPr algn="ctr"/>
            <a:r>
              <a:rPr lang="en-US" altLang="zh-CN" b="1" dirty="0">
                <a:solidFill>
                  <a:srgbClr val="FF0000"/>
                </a:solidFill>
              </a:rPr>
              <a:t>BREAK</a:t>
            </a:r>
            <a:r>
              <a:rPr lang="en-US" altLang="zh-CN" b="1" dirty="0"/>
              <a:t> Existing Assumption!</a:t>
            </a:r>
            <a:endParaRPr lang="zh-CN" altLang="en-US" b="1" dirty="0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AFEF1132-68F0-F8E1-FAF0-8DB28084D9C4}"/>
              </a:ext>
            </a:extLst>
          </p:cNvPr>
          <p:cNvSpPr/>
          <p:nvPr/>
        </p:nvSpPr>
        <p:spPr>
          <a:xfrm>
            <a:off x="277170" y="3298749"/>
            <a:ext cx="279992" cy="279992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BC5206D8-1385-935A-8071-1C9BF245D9D9}"/>
              </a:ext>
            </a:extLst>
          </p:cNvPr>
          <p:cNvSpPr/>
          <p:nvPr/>
        </p:nvSpPr>
        <p:spPr>
          <a:xfrm>
            <a:off x="1290807" y="3061291"/>
            <a:ext cx="279992" cy="279992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D93DC6DE-A662-E257-33FC-7F54BF138DDB}"/>
              </a:ext>
            </a:extLst>
          </p:cNvPr>
          <p:cNvSpPr/>
          <p:nvPr/>
        </p:nvSpPr>
        <p:spPr>
          <a:xfrm>
            <a:off x="904489" y="4120995"/>
            <a:ext cx="279992" cy="279992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FF43745D-13A1-AF3C-28FF-E0D3C9160709}"/>
              </a:ext>
            </a:extLst>
          </p:cNvPr>
          <p:cNvSpPr/>
          <p:nvPr/>
        </p:nvSpPr>
        <p:spPr>
          <a:xfrm>
            <a:off x="2042174" y="3711647"/>
            <a:ext cx="279992" cy="279992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55E0A920-908D-6BCA-5434-8FB3851811CC}"/>
              </a:ext>
            </a:extLst>
          </p:cNvPr>
          <p:cNvSpPr/>
          <p:nvPr/>
        </p:nvSpPr>
        <p:spPr>
          <a:xfrm>
            <a:off x="2182170" y="4737689"/>
            <a:ext cx="279992" cy="279992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EFDA5749-F832-82A6-D68F-0A16B0750DA4}"/>
              </a:ext>
            </a:extLst>
          </p:cNvPr>
          <p:cNvSpPr/>
          <p:nvPr/>
        </p:nvSpPr>
        <p:spPr>
          <a:xfrm>
            <a:off x="3263149" y="3298749"/>
            <a:ext cx="279992" cy="279992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51BDB0E6-DAFB-32D6-8A3E-E9458691A423}"/>
              </a:ext>
            </a:extLst>
          </p:cNvPr>
          <p:cNvSpPr/>
          <p:nvPr/>
        </p:nvSpPr>
        <p:spPr>
          <a:xfrm>
            <a:off x="3362141" y="5014643"/>
            <a:ext cx="279992" cy="279992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C8D670E0-F490-1249-6DC4-CB594771E9CB}"/>
              </a:ext>
            </a:extLst>
          </p:cNvPr>
          <p:cNvSpPr/>
          <p:nvPr/>
        </p:nvSpPr>
        <p:spPr>
          <a:xfrm>
            <a:off x="3543141" y="4219987"/>
            <a:ext cx="279992" cy="279992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FB4F1AAE-700D-5089-8AC4-18AADC28CFCB}"/>
              </a:ext>
            </a:extLst>
          </p:cNvPr>
          <p:cNvCxnSpPr>
            <a:cxnSpLocks/>
            <a:stCxn id="5" idx="5"/>
            <a:endCxn id="14" idx="1"/>
          </p:cNvCxnSpPr>
          <p:nvPr/>
        </p:nvCxnSpPr>
        <p:spPr>
          <a:xfrm>
            <a:off x="516158" y="3537737"/>
            <a:ext cx="429335" cy="624262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D812D287-3075-90B4-9A00-1680960FC025}"/>
              </a:ext>
            </a:extLst>
          </p:cNvPr>
          <p:cNvCxnSpPr>
            <a:cxnSpLocks/>
            <a:stCxn id="5" idx="7"/>
            <a:endCxn id="13" idx="2"/>
          </p:cNvCxnSpPr>
          <p:nvPr/>
        </p:nvCxnSpPr>
        <p:spPr>
          <a:xfrm flipV="1">
            <a:off x="516158" y="3201287"/>
            <a:ext cx="774649" cy="138466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2B57C734-CC82-416B-3D61-C75E7421D1D5}"/>
              </a:ext>
            </a:extLst>
          </p:cNvPr>
          <p:cNvCxnSpPr>
            <a:cxnSpLocks/>
          </p:cNvCxnSpPr>
          <p:nvPr/>
        </p:nvCxnSpPr>
        <p:spPr>
          <a:xfrm>
            <a:off x="1550937" y="3298749"/>
            <a:ext cx="553383" cy="452372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E1C6182C-7302-37CE-D859-4A63CA9D7655}"/>
              </a:ext>
            </a:extLst>
          </p:cNvPr>
          <p:cNvCxnSpPr>
            <a:cxnSpLocks/>
            <a:stCxn id="15" idx="4"/>
            <a:endCxn id="16" idx="0"/>
          </p:cNvCxnSpPr>
          <p:nvPr/>
        </p:nvCxnSpPr>
        <p:spPr>
          <a:xfrm>
            <a:off x="2182170" y="3991639"/>
            <a:ext cx="139996" cy="74605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89D93E57-2380-983C-3F0E-D70FD67ADD34}"/>
              </a:ext>
            </a:extLst>
          </p:cNvPr>
          <p:cNvCxnSpPr>
            <a:cxnSpLocks/>
            <a:stCxn id="14" idx="5"/>
            <a:endCxn id="15" idx="3"/>
          </p:cNvCxnSpPr>
          <p:nvPr/>
        </p:nvCxnSpPr>
        <p:spPr>
          <a:xfrm flipV="1">
            <a:off x="1143477" y="3950635"/>
            <a:ext cx="939701" cy="409348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96717162-13C3-FB17-8345-EA084B6A7874}"/>
              </a:ext>
            </a:extLst>
          </p:cNvPr>
          <p:cNvCxnSpPr>
            <a:cxnSpLocks/>
            <a:stCxn id="13" idx="6"/>
            <a:endCxn id="17" idx="2"/>
          </p:cNvCxnSpPr>
          <p:nvPr/>
        </p:nvCxnSpPr>
        <p:spPr>
          <a:xfrm>
            <a:off x="1570799" y="3201287"/>
            <a:ext cx="1692350" cy="237458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E4A57F5E-967E-B1DF-5DD0-5EF086B89AEC}"/>
              </a:ext>
            </a:extLst>
          </p:cNvPr>
          <p:cNvCxnSpPr>
            <a:cxnSpLocks/>
            <a:stCxn id="16" idx="5"/>
            <a:endCxn id="18" idx="1"/>
          </p:cNvCxnSpPr>
          <p:nvPr/>
        </p:nvCxnSpPr>
        <p:spPr>
          <a:xfrm>
            <a:off x="2421158" y="4976677"/>
            <a:ext cx="981987" cy="7897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直接连接符 41">
            <a:extLst>
              <a:ext uri="{FF2B5EF4-FFF2-40B4-BE49-F238E27FC236}">
                <a16:creationId xmlns:a16="http://schemas.microsoft.com/office/drawing/2014/main" id="{0F0B4B16-1F9D-45A8-16C2-2A6CC4ED48F5}"/>
              </a:ext>
            </a:extLst>
          </p:cNvPr>
          <p:cNvCxnSpPr>
            <a:cxnSpLocks/>
            <a:stCxn id="16" idx="6"/>
            <a:endCxn id="19" idx="2"/>
          </p:cNvCxnSpPr>
          <p:nvPr/>
        </p:nvCxnSpPr>
        <p:spPr>
          <a:xfrm flipV="1">
            <a:off x="2462162" y="4359983"/>
            <a:ext cx="1080979" cy="517702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直接连接符 44">
            <a:extLst>
              <a:ext uri="{FF2B5EF4-FFF2-40B4-BE49-F238E27FC236}">
                <a16:creationId xmlns:a16="http://schemas.microsoft.com/office/drawing/2014/main" id="{C4B3A754-3AEC-D923-89A6-EC2F192BD392}"/>
              </a:ext>
            </a:extLst>
          </p:cNvPr>
          <p:cNvCxnSpPr>
            <a:cxnSpLocks/>
            <a:stCxn id="17" idx="5"/>
            <a:endCxn id="19" idx="0"/>
          </p:cNvCxnSpPr>
          <p:nvPr/>
        </p:nvCxnSpPr>
        <p:spPr>
          <a:xfrm>
            <a:off x="3502137" y="3537737"/>
            <a:ext cx="181000" cy="68225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椭圆 47">
            <a:extLst>
              <a:ext uri="{FF2B5EF4-FFF2-40B4-BE49-F238E27FC236}">
                <a16:creationId xmlns:a16="http://schemas.microsoft.com/office/drawing/2014/main" id="{096751E8-14D6-E1E5-B6AC-7C3DC6554142}"/>
              </a:ext>
            </a:extLst>
          </p:cNvPr>
          <p:cNvSpPr/>
          <p:nvPr/>
        </p:nvSpPr>
        <p:spPr>
          <a:xfrm>
            <a:off x="4741867" y="4100463"/>
            <a:ext cx="279992" cy="279992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9" name="直接连接符 48">
            <a:extLst>
              <a:ext uri="{FF2B5EF4-FFF2-40B4-BE49-F238E27FC236}">
                <a16:creationId xmlns:a16="http://schemas.microsoft.com/office/drawing/2014/main" id="{61F8D2E4-EDF5-8998-CBD1-99AF669A37F6}"/>
              </a:ext>
            </a:extLst>
          </p:cNvPr>
          <p:cNvCxnSpPr>
            <a:cxnSpLocks/>
            <a:stCxn id="48" idx="1"/>
            <a:endCxn id="17" idx="6"/>
          </p:cNvCxnSpPr>
          <p:nvPr/>
        </p:nvCxnSpPr>
        <p:spPr>
          <a:xfrm flipH="1" flipV="1">
            <a:off x="3543141" y="3438745"/>
            <a:ext cx="1239730" cy="702722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直接连接符 51">
            <a:extLst>
              <a:ext uri="{FF2B5EF4-FFF2-40B4-BE49-F238E27FC236}">
                <a16:creationId xmlns:a16="http://schemas.microsoft.com/office/drawing/2014/main" id="{28414E11-2570-D611-EA4E-7F0FB6636738}"/>
              </a:ext>
            </a:extLst>
          </p:cNvPr>
          <p:cNvCxnSpPr>
            <a:cxnSpLocks/>
            <a:stCxn id="18" idx="7"/>
            <a:endCxn id="48" idx="3"/>
          </p:cNvCxnSpPr>
          <p:nvPr/>
        </p:nvCxnSpPr>
        <p:spPr>
          <a:xfrm flipV="1">
            <a:off x="3601129" y="4339451"/>
            <a:ext cx="1181742" cy="716196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直接箭头连接符 88">
            <a:extLst>
              <a:ext uri="{FF2B5EF4-FFF2-40B4-BE49-F238E27FC236}">
                <a16:creationId xmlns:a16="http://schemas.microsoft.com/office/drawing/2014/main" id="{439CC5B1-126E-4470-0DAD-D6064F744CBC}"/>
              </a:ext>
            </a:extLst>
          </p:cNvPr>
          <p:cNvCxnSpPr>
            <a:cxnSpLocks/>
          </p:cNvCxnSpPr>
          <p:nvPr/>
        </p:nvCxnSpPr>
        <p:spPr>
          <a:xfrm>
            <a:off x="2494276" y="5172709"/>
            <a:ext cx="732795" cy="56411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接箭头连接符 93">
            <a:extLst>
              <a:ext uri="{FF2B5EF4-FFF2-40B4-BE49-F238E27FC236}">
                <a16:creationId xmlns:a16="http://schemas.microsoft.com/office/drawing/2014/main" id="{E29AACCA-9607-C3F6-6C51-4F54CD4D15C8}"/>
              </a:ext>
            </a:extLst>
          </p:cNvPr>
          <p:cNvCxnSpPr>
            <a:cxnSpLocks/>
          </p:cNvCxnSpPr>
          <p:nvPr/>
        </p:nvCxnSpPr>
        <p:spPr>
          <a:xfrm flipV="1">
            <a:off x="3823133" y="4499919"/>
            <a:ext cx="1058730" cy="654720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椭圆 96">
            <a:extLst>
              <a:ext uri="{FF2B5EF4-FFF2-40B4-BE49-F238E27FC236}">
                <a16:creationId xmlns:a16="http://schemas.microsoft.com/office/drawing/2014/main" id="{36ECDC98-5AD1-F451-010F-02A8459F573C}"/>
              </a:ext>
            </a:extLst>
          </p:cNvPr>
          <p:cNvSpPr/>
          <p:nvPr/>
        </p:nvSpPr>
        <p:spPr>
          <a:xfrm>
            <a:off x="6793896" y="3536207"/>
            <a:ext cx="279992" cy="279992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椭圆 97">
            <a:extLst>
              <a:ext uri="{FF2B5EF4-FFF2-40B4-BE49-F238E27FC236}">
                <a16:creationId xmlns:a16="http://schemas.microsoft.com/office/drawing/2014/main" id="{B6DC2FE4-8CD3-C604-E438-C9676E2D1A4B}"/>
              </a:ext>
            </a:extLst>
          </p:cNvPr>
          <p:cNvSpPr/>
          <p:nvPr/>
        </p:nvSpPr>
        <p:spPr>
          <a:xfrm>
            <a:off x="7807533" y="3298749"/>
            <a:ext cx="279992" cy="279992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9" name="椭圆 98">
            <a:extLst>
              <a:ext uri="{FF2B5EF4-FFF2-40B4-BE49-F238E27FC236}">
                <a16:creationId xmlns:a16="http://schemas.microsoft.com/office/drawing/2014/main" id="{A61457B7-8F26-361F-9A32-0F7ABD415A58}"/>
              </a:ext>
            </a:extLst>
          </p:cNvPr>
          <p:cNvSpPr/>
          <p:nvPr/>
        </p:nvSpPr>
        <p:spPr>
          <a:xfrm>
            <a:off x="7421215" y="4358453"/>
            <a:ext cx="279992" cy="279992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0" name="椭圆 99">
            <a:extLst>
              <a:ext uri="{FF2B5EF4-FFF2-40B4-BE49-F238E27FC236}">
                <a16:creationId xmlns:a16="http://schemas.microsoft.com/office/drawing/2014/main" id="{D2AC1AFF-C0DF-7937-D7E4-5C55F4876064}"/>
              </a:ext>
            </a:extLst>
          </p:cNvPr>
          <p:cNvSpPr/>
          <p:nvPr/>
        </p:nvSpPr>
        <p:spPr>
          <a:xfrm>
            <a:off x="8558900" y="3949105"/>
            <a:ext cx="279992" cy="279992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1" name="椭圆 100">
            <a:extLst>
              <a:ext uri="{FF2B5EF4-FFF2-40B4-BE49-F238E27FC236}">
                <a16:creationId xmlns:a16="http://schemas.microsoft.com/office/drawing/2014/main" id="{87632325-6E52-53EE-9005-17C0F5DA3B98}"/>
              </a:ext>
            </a:extLst>
          </p:cNvPr>
          <p:cNvSpPr/>
          <p:nvPr/>
        </p:nvSpPr>
        <p:spPr>
          <a:xfrm>
            <a:off x="8698896" y="4975147"/>
            <a:ext cx="279992" cy="279992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" name="椭圆 101">
            <a:extLst>
              <a:ext uri="{FF2B5EF4-FFF2-40B4-BE49-F238E27FC236}">
                <a16:creationId xmlns:a16="http://schemas.microsoft.com/office/drawing/2014/main" id="{835D3CD3-2557-1470-8D02-C5B22EF7258A}"/>
              </a:ext>
            </a:extLst>
          </p:cNvPr>
          <p:cNvSpPr/>
          <p:nvPr/>
        </p:nvSpPr>
        <p:spPr>
          <a:xfrm>
            <a:off x="9779875" y="3536207"/>
            <a:ext cx="279992" cy="279992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椭圆 102">
            <a:extLst>
              <a:ext uri="{FF2B5EF4-FFF2-40B4-BE49-F238E27FC236}">
                <a16:creationId xmlns:a16="http://schemas.microsoft.com/office/drawing/2014/main" id="{0485ABA1-926B-25FF-62AA-2C0834C062CE}"/>
              </a:ext>
            </a:extLst>
          </p:cNvPr>
          <p:cNvSpPr/>
          <p:nvPr/>
        </p:nvSpPr>
        <p:spPr>
          <a:xfrm>
            <a:off x="9878867" y="5252101"/>
            <a:ext cx="279992" cy="279992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" name="椭圆 103">
            <a:extLst>
              <a:ext uri="{FF2B5EF4-FFF2-40B4-BE49-F238E27FC236}">
                <a16:creationId xmlns:a16="http://schemas.microsoft.com/office/drawing/2014/main" id="{C615864A-628A-607A-251C-35DF4C5415A3}"/>
              </a:ext>
            </a:extLst>
          </p:cNvPr>
          <p:cNvSpPr/>
          <p:nvPr/>
        </p:nvSpPr>
        <p:spPr>
          <a:xfrm>
            <a:off x="10059867" y="4457445"/>
            <a:ext cx="279992" cy="279992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5" name="直接连接符 104">
            <a:extLst>
              <a:ext uri="{FF2B5EF4-FFF2-40B4-BE49-F238E27FC236}">
                <a16:creationId xmlns:a16="http://schemas.microsoft.com/office/drawing/2014/main" id="{6CF670CC-C599-BF7A-54C7-729FBC24E336}"/>
              </a:ext>
            </a:extLst>
          </p:cNvPr>
          <p:cNvCxnSpPr>
            <a:cxnSpLocks/>
            <a:stCxn id="97" idx="5"/>
            <a:endCxn id="99" idx="1"/>
          </p:cNvCxnSpPr>
          <p:nvPr/>
        </p:nvCxnSpPr>
        <p:spPr>
          <a:xfrm>
            <a:off x="7032884" y="3775195"/>
            <a:ext cx="429335" cy="624262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6" name="直接连接符 105">
            <a:extLst>
              <a:ext uri="{FF2B5EF4-FFF2-40B4-BE49-F238E27FC236}">
                <a16:creationId xmlns:a16="http://schemas.microsoft.com/office/drawing/2014/main" id="{26E0418C-D2E4-64D7-4298-7D1134A516E3}"/>
              </a:ext>
            </a:extLst>
          </p:cNvPr>
          <p:cNvCxnSpPr>
            <a:cxnSpLocks/>
            <a:stCxn id="97" idx="7"/>
            <a:endCxn id="98" idx="2"/>
          </p:cNvCxnSpPr>
          <p:nvPr/>
        </p:nvCxnSpPr>
        <p:spPr>
          <a:xfrm flipV="1">
            <a:off x="7032884" y="3438745"/>
            <a:ext cx="774649" cy="138466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7" name="直接连接符 106">
            <a:extLst>
              <a:ext uri="{FF2B5EF4-FFF2-40B4-BE49-F238E27FC236}">
                <a16:creationId xmlns:a16="http://schemas.microsoft.com/office/drawing/2014/main" id="{C769CE7C-FBD9-7730-D7E3-23A7C4FB0D4E}"/>
              </a:ext>
            </a:extLst>
          </p:cNvPr>
          <p:cNvCxnSpPr>
            <a:cxnSpLocks/>
          </p:cNvCxnSpPr>
          <p:nvPr/>
        </p:nvCxnSpPr>
        <p:spPr>
          <a:xfrm>
            <a:off x="8067663" y="3536207"/>
            <a:ext cx="553383" cy="452372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8" name="直接连接符 107">
            <a:extLst>
              <a:ext uri="{FF2B5EF4-FFF2-40B4-BE49-F238E27FC236}">
                <a16:creationId xmlns:a16="http://schemas.microsoft.com/office/drawing/2014/main" id="{68C8D151-F1CB-0B30-ACD5-62F3E4D4D98A}"/>
              </a:ext>
            </a:extLst>
          </p:cNvPr>
          <p:cNvCxnSpPr>
            <a:cxnSpLocks/>
            <a:stCxn id="100" idx="4"/>
            <a:endCxn id="101" idx="0"/>
          </p:cNvCxnSpPr>
          <p:nvPr/>
        </p:nvCxnSpPr>
        <p:spPr>
          <a:xfrm>
            <a:off x="8698896" y="4229097"/>
            <a:ext cx="139996" cy="74605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9" name="直接连接符 108">
            <a:extLst>
              <a:ext uri="{FF2B5EF4-FFF2-40B4-BE49-F238E27FC236}">
                <a16:creationId xmlns:a16="http://schemas.microsoft.com/office/drawing/2014/main" id="{6DA06841-5C86-DEA6-8AC3-B0389EAFBEEE}"/>
              </a:ext>
            </a:extLst>
          </p:cNvPr>
          <p:cNvCxnSpPr>
            <a:cxnSpLocks/>
            <a:stCxn id="99" idx="5"/>
            <a:endCxn id="100" idx="3"/>
          </p:cNvCxnSpPr>
          <p:nvPr/>
        </p:nvCxnSpPr>
        <p:spPr>
          <a:xfrm flipV="1">
            <a:off x="7660203" y="4188093"/>
            <a:ext cx="939701" cy="409348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0" name="直接连接符 109">
            <a:extLst>
              <a:ext uri="{FF2B5EF4-FFF2-40B4-BE49-F238E27FC236}">
                <a16:creationId xmlns:a16="http://schemas.microsoft.com/office/drawing/2014/main" id="{C20250BF-29AF-05C0-F9BF-C435C7C3C47A}"/>
              </a:ext>
            </a:extLst>
          </p:cNvPr>
          <p:cNvCxnSpPr>
            <a:cxnSpLocks/>
            <a:stCxn id="98" idx="6"/>
            <a:endCxn id="102" idx="2"/>
          </p:cNvCxnSpPr>
          <p:nvPr/>
        </p:nvCxnSpPr>
        <p:spPr>
          <a:xfrm>
            <a:off x="8087525" y="3438745"/>
            <a:ext cx="1692350" cy="237458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1" name="直接连接符 110">
            <a:extLst>
              <a:ext uri="{FF2B5EF4-FFF2-40B4-BE49-F238E27FC236}">
                <a16:creationId xmlns:a16="http://schemas.microsoft.com/office/drawing/2014/main" id="{3A97AB50-DC5E-0B0F-59CA-3507CDDD2C1A}"/>
              </a:ext>
            </a:extLst>
          </p:cNvPr>
          <p:cNvCxnSpPr>
            <a:cxnSpLocks/>
            <a:stCxn id="101" idx="5"/>
            <a:endCxn id="103" idx="1"/>
          </p:cNvCxnSpPr>
          <p:nvPr/>
        </p:nvCxnSpPr>
        <p:spPr>
          <a:xfrm>
            <a:off x="8937884" y="5214135"/>
            <a:ext cx="981987" cy="7897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2" name="直接连接符 111">
            <a:extLst>
              <a:ext uri="{FF2B5EF4-FFF2-40B4-BE49-F238E27FC236}">
                <a16:creationId xmlns:a16="http://schemas.microsoft.com/office/drawing/2014/main" id="{A258139B-BDD1-1609-43B7-7D829C3E3824}"/>
              </a:ext>
            </a:extLst>
          </p:cNvPr>
          <p:cNvCxnSpPr>
            <a:cxnSpLocks/>
            <a:stCxn id="101" idx="6"/>
            <a:endCxn id="104" idx="2"/>
          </p:cNvCxnSpPr>
          <p:nvPr/>
        </p:nvCxnSpPr>
        <p:spPr>
          <a:xfrm flipV="1">
            <a:off x="8978888" y="4597441"/>
            <a:ext cx="1080979" cy="517702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3" name="直接连接符 112">
            <a:extLst>
              <a:ext uri="{FF2B5EF4-FFF2-40B4-BE49-F238E27FC236}">
                <a16:creationId xmlns:a16="http://schemas.microsoft.com/office/drawing/2014/main" id="{FCFD88FF-91C0-E9DE-32F1-986E43AE5260}"/>
              </a:ext>
            </a:extLst>
          </p:cNvPr>
          <p:cNvCxnSpPr>
            <a:cxnSpLocks/>
            <a:stCxn id="102" idx="5"/>
            <a:endCxn id="104" idx="0"/>
          </p:cNvCxnSpPr>
          <p:nvPr/>
        </p:nvCxnSpPr>
        <p:spPr>
          <a:xfrm>
            <a:off x="10018863" y="3775195"/>
            <a:ext cx="181000" cy="68225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4" name="椭圆 113">
            <a:extLst>
              <a:ext uri="{FF2B5EF4-FFF2-40B4-BE49-F238E27FC236}">
                <a16:creationId xmlns:a16="http://schemas.microsoft.com/office/drawing/2014/main" id="{9DF8330C-D802-A646-C0D0-F2F9734A48A4}"/>
              </a:ext>
            </a:extLst>
          </p:cNvPr>
          <p:cNvSpPr/>
          <p:nvPr/>
        </p:nvSpPr>
        <p:spPr>
          <a:xfrm>
            <a:off x="11258593" y="4337921"/>
            <a:ext cx="279992" cy="279992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5" name="直接连接符 114">
            <a:extLst>
              <a:ext uri="{FF2B5EF4-FFF2-40B4-BE49-F238E27FC236}">
                <a16:creationId xmlns:a16="http://schemas.microsoft.com/office/drawing/2014/main" id="{7B504BEC-CF97-A0CA-BE09-AD2A68DAC543}"/>
              </a:ext>
            </a:extLst>
          </p:cNvPr>
          <p:cNvCxnSpPr>
            <a:cxnSpLocks/>
            <a:stCxn id="114" idx="1"/>
            <a:endCxn id="102" idx="6"/>
          </p:cNvCxnSpPr>
          <p:nvPr/>
        </p:nvCxnSpPr>
        <p:spPr>
          <a:xfrm flipH="1" flipV="1">
            <a:off x="10059867" y="3676203"/>
            <a:ext cx="1239730" cy="702722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6" name="直接连接符 115">
            <a:extLst>
              <a:ext uri="{FF2B5EF4-FFF2-40B4-BE49-F238E27FC236}">
                <a16:creationId xmlns:a16="http://schemas.microsoft.com/office/drawing/2014/main" id="{F2CCD2C1-3B87-6081-BF66-509F37B06F13}"/>
              </a:ext>
            </a:extLst>
          </p:cNvPr>
          <p:cNvCxnSpPr>
            <a:cxnSpLocks/>
            <a:stCxn id="103" idx="7"/>
            <a:endCxn id="114" idx="3"/>
          </p:cNvCxnSpPr>
          <p:nvPr/>
        </p:nvCxnSpPr>
        <p:spPr>
          <a:xfrm flipV="1">
            <a:off x="10117855" y="4576909"/>
            <a:ext cx="1181742" cy="716196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7" name="星形: 五角 116">
            <a:extLst>
              <a:ext uri="{FF2B5EF4-FFF2-40B4-BE49-F238E27FC236}">
                <a16:creationId xmlns:a16="http://schemas.microsoft.com/office/drawing/2014/main" id="{56DBBD0A-0B4D-A1DC-2E65-0C9109830DDA}"/>
              </a:ext>
            </a:extLst>
          </p:cNvPr>
          <p:cNvSpPr/>
          <p:nvPr/>
        </p:nvSpPr>
        <p:spPr>
          <a:xfrm>
            <a:off x="9118825" y="2471930"/>
            <a:ext cx="297711" cy="297711"/>
          </a:xfrm>
          <a:prstGeom prst="star5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5" name="椭圆 124">
            <a:extLst>
              <a:ext uri="{FF2B5EF4-FFF2-40B4-BE49-F238E27FC236}">
                <a16:creationId xmlns:a16="http://schemas.microsoft.com/office/drawing/2014/main" id="{90651084-B6C4-B01B-1C48-01BBA0F60E9C}"/>
              </a:ext>
            </a:extLst>
          </p:cNvPr>
          <p:cNvSpPr/>
          <p:nvPr/>
        </p:nvSpPr>
        <p:spPr>
          <a:xfrm>
            <a:off x="4917974" y="3384939"/>
            <a:ext cx="279992" cy="279992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26" name="直接连接符 125">
            <a:extLst>
              <a:ext uri="{FF2B5EF4-FFF2-40B4-BE49-F238E27FC236}">
                <a16:creationId xmlns:a16="http://schemas.microsoft.com/office/drawing/2014/main" id="{29452053-A1F2-A3AF-4800-F0EA3DF7C279}"/>
              </a:ext>
            </a:extLst>
          </p:cNvPr>
          <p:cNvCxnSpPr>
            <a:cxnSpLocks/>
            <a:stCxn id="125" idx="2"/>
            <a:endCxn id="17" idx="6"/>
          </p:cNvCxnSpPr>
          <p:nvPr/>
        </p:nvCxnSpPr>
        <p:spPr>
          <a:xfrm flipH="1" flipV="1">
            <a:off x="3543141" y="3438745"/>
            <a:ext cx="1374833" cy="8619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0" name="直接连接符 129">
            <a:extLst>
              <a:ext uri="{FF2B5EF4-FFF2-40B4-BE49-F238E27FC236}">
                <a16:creationId xmlns:a16="http://schemas.microsoft.com/office/drawing/2014/main" id="{AD37DD72-EA70-8A66-3330-3515CCDCD525}"/>
              </a:ext>
            </a:extLst>
          </p:cNvPr>
          <p:cNvCxnSpPr>
            <a:cxnSpLocks/>
            <a:stCxn id="125" idx="4"/>
            <a:endCxn id="48" idx="7"/>
          </p:cNvCxnSpPr>
          <p:nvPr/>
        </p:nvCxnSpPr>
        <p:spPr>
          <a:xfrm flipH="1">
            <a:off x="4980855" y="3664931"/>
            <a:ext cx="77115" cy="476536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" name="直接箭头连接符 132">
            <a:extLst>
              <a:ext uri="{FF2B5EF4-FFF2-40B4-BE49-F238E27FC236}">
                <a16:creationId xmlns:a16="http://schemas.microsoft.com/office/drawing/2014/main" id="{AA06FF08-B248-7748-DD34-78D804EA9DF0}"/>
              </a:ext>
            </a:extLst>
          </p:cNvPr>
          <p:cNvCxnSpPr>
            <a:cxnSpLocks/>
          </p:cNvCxnSpPr>
          <p:nvPr/>
        </p:nvCxnSpPr>
        <p:spPr>
          <a:xfrm flipV="1">
            <a:off x="5142440" y="3632064"/>
            <a:ext cx="121427" cy="537324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直接箭头连接符 137">
            <a:extLst>
              <a:ext uri="{FF2B5EF4-FFF2-40B4-BE49-F238E27FC236}">
                <a16:creationId xmlns:a16="http://schemas.microsoft.com/office/drawing/2014/main" id="{4A5272EE-D72C-E9A0-0CAA-02F7B9075C9E}"/>
              </a:ext>
            </a:extLst>
          </p:cNvPr>
          <p:cNvCxnSpPr>
            <a:cxnSpLocks/>
          </p:cNvCxnSpPr>
          <p:nvPr/>
        </p:nvCxnSpPr>
        <p:spPr>
          <a:xfrm>
            <a:off x="8978888" y="5424260"/>
            <a:ext cx="740274" cy="10783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直接箭头连接符 140">
            <a:extLst>
              <a:ext uri="{FF2B5EF4-FFF2-40B4-BE49-F238E27FC236}">
                <a16:creationId xmlns:a16="http://schemas.microsoft.com/office/drawing/2014/main" id="{A4F7A4FD-C9B1-D1B1-35A5-A2F6EED6E4B3}"/>
              </a:ext>
            </a:extLst>
          </p:cNvPr>
          <p:cNvCxnSpPr>
            <a:cxnSpLocks/>
          </p:cNvCxnSpPr>
          <p:nvPr/>
        </p:nvCxnSpPr>
        <p:spPr>
          <a:xfrm flipV="1">
            <a:off x="10497879" y="4737437"/>
            <a:ext cx="978195" cy="64124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直接箭头连接符 143">
            <a:extLst>
              <a:ext uri="{FF2B5EF4-FFF2-40B4-BE49-F238E27FC236}">
                <a16:creationId xmlns:a16="http://schemas.microsoft.com/office/drawing/2014/main" id="{226C3156-C553-CFAF-B6C4-F172C0021FD4}"/>
              </a:ext>
            </a:extLst>
          </p:cNvPr>
          <p:cNvCxnSpPr>
            <a:cxnSpLocks/>
          </p:cNvCxnSpPr>
          <p:nvPr/>
        </p:nvCxnSpPr>
        <p:spPr>
          <a:xfrm flipV="1">
            <a:off x="9036876" y="4473527"/>
            <a:ext cx="921356" cy="46148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直接箭头连接符 146">
            <a:extLst>
              <a:ext uri="{FF2B5EF4-FFF2-40B4-BE49-F238E27FC236}">
                <a16:creationId xmlns:a16="http://schemas.microsoft.com/office/drawing/2014/main" id="{42FB49FB-D376-C157-916B-F42F353B00A9}"/>
              </a:ext>
            </a:extLst>
          </p:cNvPr>
          <p:cNvCxnSpPr>
            <a:cxnSpLocks/>
          </p:cNvCxnSpPr>
          <p:nvPr/>
        </p:nvCxnSpPr>
        <p:spPr>
          <a:xfrm flipH="1" flipV="1">
            <a:off x="8558900" y="4358453"/>
            <a:ext cx="137984" cy="57655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直接箭头连接符 149">
            <a:extLst>
              <a:ext uri="{FF2B5EF4-FFF2-40B4-BE49-F238E27FC236}">
                <a16:creationId xmlns:a16="http://schemas.microsoft.com/office/drawing/2014/main" id="{FC24726F-BDDE-F0CD-41F1-60FDC86EFF3D}"/>
              </a:ext>
            </a:extLst>
          </p:cNvPr>
          <p:cNvCxnSpPr>
            <a:cxnSpLocks/>
          </p:cNvCxnSpPr>
          <p:nvPr/>
        </p:nvCxnSpPr>
        <p:spPr>
          <a:xfrm flipH="1">
            <a:off x="7847875" y="4329666"/>
            <a:ext cx="674544" cy="31706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直接箭头连接符 152">
            <a:extLst>
              <a:ext uri="{FF2B5EF4-FFF2-40B4-BE49-F238E27FC236}">
                <a16:creationId xmlns:a16="http://schemas.microsoft.com/office/drawing/2014/main" id="{EA7F292A-1486-0123-5007-0EFCEDF6C52E}"/>
              </a:ext>
            </a:extLst>
          </p:cNvPr>
          <p:cNvCxnSpPr>
            <a:cxnSpLocks/>
          </p:cNvCxnSpPr>
          <p:nvPr/>
        </p:nvCxnSpPr>
        <p:spPr>
          <a:xfrm flipH="1" flipV="1">
            <a:off x="6939941" y="3940820"/>
            <a:ext cx="368042" cy="45863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直接箭头连接符 154">
            <a:extLst>
              <a:ext uri="{FF2B5EF4-FFF2-40B4-BE49-F238E27FC236}">
                <a16:creationId xmlns:a16="http://schemas.microsoft.com/office/drawing/2014/main" id="{AA9CC458-376E-6C56-21F9-674050439ECE}"/>
              </a:ext>
            </a:extLst>
          </p:cNvPr>
          <p:cNvCxnSpPr>
            <a:cxnSpLocks/>
          </p:cNvCxnSpPr>
          <p:nvPr/>
        </p:nvCxnSpPr>
        <p:spPr>
          <a:xfrm flipH="1" flipV="1">
            <a:off x="9876855" y="3913661"/>
            <a:ext cx="132975" cy="45820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椭圆 162">
            <a:extLst>
              <a:ext uri="{FF2B5EF4-FFF2-40B4-BE49-F238E27FC236}">
                <a16:creationId xmlns:a16="http://schemas.microsoft.com/office/drawing/2014/main" id="{640069C9-BAFF-54B5-F840-015CFF6590C4}"/>
              </a:ext>
            </a:extLst>
          </p:cNvPr>
          <p:cNvSpPr/>
          <p:nvPr/>
        </p:nvSpPr>
        <p:spPr>
          <a:xfrm>
            <a:off x="4274289" y="3181844"/>
            <a:ext cx="1298632" cy="1298632"/>
          </a:xfrm>
          <a:prstGeom prst="ellipse">
            <a:avLst/>
          </a:prstGeom>
          <a:noFill/>
          <a:ln w="57150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7" name="文本框 166">
            <a:extLst>
              <a:ext uri="{FF2B5EF4-FFF2-40B4-BE49-F238E27FC236}">
                <a16:creationId xmlns:a16="http://schemas.microsoft.com/office/drawing/2014/main" id="{1F328531-6EDA-F9CF-10A3-0DDF5C650AD0}"/>
              </a:ext>
            </a:extLst>
          </p:cNvPr>
          <p:cNvSpPr txBox="1"/>
          <p:nvPr/>
        </p:nvSpPr>
        <p:spPr>
          <a:xfrm>
            <a:off x="241913" y="5780547"/>
            <a:ext cx="62091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u="sng" dirty="0">
                <a:solidFill>
                  <a:schemeClr val="accent4"/>
                </a:solidFill>
              </a:rPr>
              <a:t>Quickly Converge </a:t>
            </a:r>
            <a:r>
              <a:rPr lang="en-US" altLang="zh-CN" dirty="0"/>
              <a:t>and Reduce to a </a:t>
            </a:r>
            <a:r>
              <a:rPr lang="en-US" altLang="zh-CN" b="1" u="sng" dirty="0">
                <a:solidFill>
                  <a:schemeClr val="accent6"/>
                </a:solidFill>
              </a:rPr>
              <a:t>Small Search Space</a:t>
            </a:r>
            <a:endParaRPr lang="zh-CN" altLang="en-US" b="1" u="sng" dirty="0">
              <a:solidFill>
                <a:schemeClr val="accent6"/>
              </a:solidFill>
            </a:endParaRPr>
          </a:p>
        </p:txBody>
      </p:sp>
      <p:sp>
        <p:nvSpPr>
          <p:cNvPr id="168" name="椭圆 167">
            <a:extLst>
              <a:ext uri="{FF2B5EF4-FFF2-40B4-BE49-F238E27FC236}">
                <a16:creationId xmlns:a16="http://schemas.microsoft.com/office/drawing/2014/main" id="{972D30DE-5474-C28A-5535-81563C9D3CBD}"/>
              </a:ext>
            </a:extLst>
          </p:cNvPr>
          <p:cNvSpPr/>
          <p:nvPr/>
        </p:nvSpPr>
        <p:spPr>
          <a:xfrm>
            <a:off x="6451029" y="2876737"/>
            <a:ext cx="5408428" cy="2768507"/>
          </a:xfrm>
          <a:prstGeom prst="ellipse">
            <a:avLst/>
          </a:prstGeom>
          <a:noFill/>
          <a:ln w="57150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9" name="文本框 168">
            <a:extLst>
              <a:ext uri="{FF2B5EF4-FFF2-40B4-BE49-F238E27FC236}">
                <a16:creationId xmlns:a16="http://schemas.microsoft.com/office/drawing/2014/main" id="{42D99C2F-326E-C162-972A-EAA90D0926E2}"/>
              </a:ext>
            </a:extLst>
          </p:cNvPr>
          <p:cNvSpPr txBox="1"/>
          <p:nvPr/>
        </p:nvSpPr>
        <p:spPr>
          <a:xfrm>
            <a:off x="6485129" y="5822193"/>
            <a:ext cx="58628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u="sng" dirty="0">
                <a:solidFill>
                  <a:srgbClr val="FF0000"/>
                </a:solidFill>
              </a:rPr>
              <a:t>Struggle to</a:t>
            </a:r>
            <a:r>
              <a:rPr lang="zh-CN" altLang="en-US" b="1" u="sng" dirty="0">
                <a:solidFill>
                  <a:srgbClr val="FF0000"/>
                </a:solidFill>
              </a:rPr>
              <a:t> </a:t>
            </a:r>
            <a:r>
              <a:rPr lang="en-US" altLang="zh-CN" b="1" u="sng" dirty="0">
                <a:solidFill>
                  <a:srgbClr val="FF0000"/>
                </a:solidFill>
              </a:rPr>
              <a:t>converge </a:t>
            </a:r>
            <a:r>
              <a:rPr lang="en-US" altLang="zh-CN" dirty="0"/>
              <a:t>and </a:t>
            </a:r>
            <a:r>
              <a:rPr lang="en-US" altLang="zh-CN" b="1" u="sng" dirty="0">
                <a:solidFill>
                  <a:srgbClr val="7030A0"/>
                </a:solidFill>
              </a:rPr>
              <a:t>Search Space Inflated</a:t>
            </a:r>
            <a:endParaRPr lang="zh-CN" altLang="en-US" b="1" u="sng" dirty="0">
              <a:solidFill>
                <a:srgbClr val="7030A0"/>
              </a:solidFill>
            </a:endParaRPr>
          </a:p>
        </p:txBody>
      </p:sp>
      <p:sp>
        <p:nvSpPr>
          <p:cNvPr id="80" name="星形: 五角 79">
            <a:extLst>
              <a:ext uri="{FF2B5EF4-FFF2-40B4-BE49-F238E27FC236}">
                <a16:creationId xmlns:a16="http://schemas.microsoft.com/office/drawing/2014/main" id="{89858AD3-43A4-7539-B4C1-6FE88478FAAA}"/>
              </a:ext>
            </a:extLst>
          </p:cNvPr>
          <p:cNvSpPr/>
          <p:nvPr/>
        </p:nvSpPr>
        <p:spPr>
          <a:xfrm>
            <a:off x="4765152" y="3669380"/>
            <a:ext cx="297711" cy="297711"/>
          </a:xfrm>
          <a:prstGeom prst="star5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71" name="直接箭头连接符 170">
            <a:extLst>
              <a:ext uri="{FF2B5EF4-FFF2-40B4-BE49-F238E27FC236}">
                <a16:creationId xmlns:a16="http://schemas.microsoft.com/office/drawing/2014/main" id="{35FCA880-B98B-1B0D-2448-6257B9EDEF21}"/>
              </a:ext>
            </a:extLst>
          </p:cNvPr>
          <p:cNvCxnSpPr/>
          <p:nvPr/>
        </p:nvCxnSpPr>
        <p:spPr>
          <a:xfrm flipH="1" flipV="1">
            <a:off x="3948223" y="2821172"/>
            <a:ext cx="834648" cy="8550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文本框 171">
            <a:extLst>
              <a:ext uri="{FF2B5EF4-FFF2-40B4-BE49-F238E27FC236}">
                <a16:creationId xmlns:a16="http://schemas.microsoft.com/office/drawing/2014/main" id="{B7E01B05-24FD-2DD3-AD81-67E3106D1955}"/>
              </a:ext>
            </a:extLst>
          </p:cNvPr>
          <p:cNvSpPr txBox="1"/>
          <p:nvPr/>
        </p:nvSpPr>
        <p:spPr>
          <a:xfrm>
            <a:off x="3117628" y="2419928"/>
            <a:ext cx="1411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accent4"/>
                </a:solidFill>
              </a:rPr>
              <a:t>ID</a:t>
            </a:r>
            <a:r>
              <a:rPr lang="en-US" altLang="zh-CN" b="1" dirty="0"/>
              <a:t> Query</a:t>
            </a:r>
            <a:endParaRPr lang="zh-CN" altLang="en-US" b="1" dirty="0"/>
          </a:p>
        </p:txBody>
      </p:sp>
      <p:cxnSp>
        <p:nvCxnSpPr>
          <p:cNvPr id="173" name="直接箭头连接符 172">
            <a:extLst>
              <a:ext uri="{FF2B5EF4-FFF2-40B4-BE49-F238E27FC236}">
                <a16:creationId xmlns:a16="http://schemas.microsoft.com/office/drawing/2014/main" id="{B66210C9-53D4-8E0F-D183-939CFB62AA19}"/>
              </a:ext>
            </a:extLst>
          </p:cNvPr>
          <p:cNvCxnSpPr>
            <a:cxnSpLocks/>
            <a:stCxn id="117" idx="1"/>
            <a:endCxn id="174" idx="3"/>
          </p:cNvCxnSpPr>
          <p:nvPr/>
        </p:nvCxnSpPr>
        <p:spPr>
          <a:xfrm flipH="1" flipV="1">
            <a:off x="8627892" y="2435612"/>
            <a:ext cx="490933" cy="1500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文本框 173">
            <a:extLst>
              <a:ext uri="{FF2B5EF4-FFF2-40B4-BE49-F238E27FC236}">
                <a16:creationId xmlns:a16="http://schemas.microsoft.com/office/drawing/2014/main" id="{B8BD02CE-A5E0-E3EA-7413-ABE342ED181B}"/>
              </a:ext>
            </a:extLst>
          </p:cNvPr>
          <p:cNvSpPr txBox="1"/>
          <p:nvPr/>
        </p:nvSpPr>
        <p:spPr>
          <a:xfrm>
            <a:off x="7216883" y="2250946"/>
            <a:ext cx="1411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OOD</a:t>
            </a:r>
            <a:r>
              <a:rPr lang="en-US" altLang="zh-CN" b="1" dirty="0"/>
              <a:t> Query</a:t>
            </a:r>
            <a:endParaRPr lang="zh-CN" altLang="en-US" b="1" dirty="0"/>
          </a:p>
        </p:txBody>
      </p:sp>
      <p:sp>
        <p:nvSpPr>
          <p:cNvPr id="180" name="文本框 179">
            <a:extLst>
              <a:ext uri="{FF2B5EF4-FFF2-40B4-BE49-F238E27FC236}">
                <a16:creationId xmlns:a16="http://schemas.microsoft.com/office/drawing/2014/main" id="{CA56B059-9338-04FA-A8C0-9349F08FD0DD}"/>
              </a:ext>
            </a:extLst>
          </p:cNvPr>
          <p:cNvSpPr txBox="1"/>
          <p:nvPr/>
        </p:nvSpPr>
        <p:spPr>
          <a:xfrm>
            <a:off x="2252168" y="857756"/>
            <a:ext cx="934699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/>
              <a:t>Existing graph-based index</a:t>
            </a:r>
            <a:r>
              <a:rPr lang="en-US" altLang="zh-CN" sz="2800" dirty="0"/>
              <a:t>: </a:t>
            </a:r>
          </a:p>
          <a:p>
            <a:pPr marL="457200" indent="-457200">
              <a:buFont typeface="Wingdings" panose="05000000000000000000" pitchFamily="2" charset="2"/>
              <a:buChar char="l"/>
            </a:pPr>
            <a:r>
              <a:rPr lang="en-US" altLang="zh-CN" sz="2800" dirty="0">
                <a:solidFill>
                  <a:schemeClr val="accent1"/>
                </a:solidFill>
              </a:rPr>
              <a:t>Queries follow the same distribution of base data</a:t>
            </a:r>
          </a:p>
          <a:p>
            <a:pPr marL="457200" indent="-457200">
              <a:buFont typeface="Wingdings" panose="05000000000000000000" pitchFamily="2" charset="2"/>
              <a:buChar char="l"/>
            </a:pPr>
            <a:r>
              <a:rPr lang="en-US" altLang="zh-CN" sz="2800" dirty="0">
                <a:solidFill>
                  <a:schemeClr val="accent1"/>
                </a:solidFill>
              </a:rPr>
              <a:t>Connect neighboring base vectors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56A6C17-B651-32F1-1BD1-2B4D53194B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DBED4C-2582-4731-AFCB-B86A2E2F9722}" type="datetime1">
              <a:rPr lang="en-US" altLang="zh-CN" smtClean="0"/>
              <a:t>9/16/2024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4918FF9-ABBE-1828-525F-CF1ABD399C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RoarGraph, Meng Chen</a:t>
            </a: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C8927EE-82BC-CC0C-1053-08BCBD5D06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25D2A-E69E-45E6-911F-BBB6CFAA6D63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17012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97F1A7-1F8F-77DA-6B05-71A34F3734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9380" y="2491105"/>
            <a:ext cx="6873240" cy="1325563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en-US" altLang="zh-CN" dirty="0"/>
              <a:t>Method</a:t>
            </a:r>
            <a:endParaRPr lang="zh-CN" altLang="en-US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08C490C6-3279-922D-D993-3F996C2D5F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ABB9D7-9266-4461-9B0C-302B2B128264}" type="datetime1">
              <a:rPr lang="en-US" altLang="zh-CN" smtClean="0"/>
              <a:t>9/16/2024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61C628E-CFAA-E128-1D07-87234504B4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RoarGraph, Meng Chen</a:t>
            </a:r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FAD8F4E-2F94-C22F-38FB-773FB8DA17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25D2A-E69E-45E6-911F-BBB6CFAA6D63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03450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标题 1">
            <a:extLst>
              <a:ext uri="{FF2B5EF4-FFF2-40B4-BE49-F238E27FC236}">
                <a16:creationId xmlns:a16="http://schemas.microsoft.com/office/drawing/2014/main" id="{8A26700E-83B9-24F2-B4CE-09DBC542D4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5514" y="-179418"/>
            <a:ext cx="10871791" cy="1325563"/>
          </a:xfrm>
        </p:spPr>
        <p:txBody>
          <a:bodyPr>
            <a:normAutofit/>
          </a:bodyPr>
          <a:lstStyle/>
          <a:p>
            <a:r>
              <a:rPr lang="en-US" altLang="zh-CN" sz="4000" dirty="0"/>
              <a:t>Our Solution: </a:t>
            </a:r>
            <a:r>
              <a:rPr lang="en-US" altLang="zh-CN" sz="4000" dirty="0" err="1"/>
              <a:t>RoarGraph</a:t>
            </a:r>
            <a:r>
              <a:rPr lang="en-US" altLang="zh-CN" sz="4000" dirty="0"/>
              <a:t> - A </a:t>
            </a:r>
            <a:r>
              <a:rPr lang="en-US" altLang="zh-CN" sz="4000" b="1" u="sng" dirty="0">
                <a:solidFill>
                  <a:schemeClr val="accent2"/>
                </a:solidFill>
              </a:rPr>
              <a:t>Query Guided</a:t>
            </a:r>
            <a:r>
              <a:rPr lang="en-US" altLang="zh-CN" sz="4000" dirty="0"/>
              <a:t> Graph</a:t>
            </a:r>
            <a:endParaRPr lang="zh-CN" altLang="en-US" sz="4000" dirty="0"/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5237C817-2A32-6814-F305-F2B286CC83F3}"/>
              </a:ext>
            </a:extLst>
          </p:cNvPr>
          <p:cNvSpPr txBox="1"/>
          <p:nvPr/>
        </p:nvSpPr>
        <p:spPr>
          <a:xfrm>
            <a:off x="434695" y="988848"/>
            <a:ext cx="1170056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/>
              <a:t>Key: </a:t>
            </a:r>
            <a:r>
              <a:rPr lang="en-US" altLang="zh-CN" sz="3200" b="1" dirty="0">
                <a:solidFill>
                  <a:srgbClr val="00B0F0"/>
                </a:solidFill>
              </a:rPr>
              <a:t>spatially distant </a:t>
            </a:r>
            <a:r>
              <a:rPr lang="en-US" altLang="zh-CN" sz="3200" dirty="0"/>
              <a:t>vectors but close from </a:t>
            </a:r>
            <a:r>
              <a:rPr lang="en-US" altLang="zh-CN" sz="3200" b="1" dirty="0">
                <a:solidFill>
                  <a:srgbClr val="00B050"/>
                </a:solidFill>
              </a:rPr>
              <a:t>queries’ view</a:t>
            </a:r>
            <a:r>
              <a:rPr lang="en-US" altLang="zh-CN" sz="3200" dirty="0"/>
              <a:t> </a:t>
            </a:r>
          </a:p>
          <a:p>
            <a:pPr algn="ctr"/>
            <a:r>
              <a:rPr lang="en-US" altLang="zh-CN" sz="3200" dirty="0"/>
              <a:t>should be connected.</a:t>
            </a:r>
          </a:p>
        </p:txBody>
      </p:sp>
      <p:grpSp>
        <p:nvGrpSpPr>
          <p:cNvPr id="122" name="组合 121">
            <a:extLst>
              <a:ext uri="{FF2B5EF4-FFF2-40B4-BE49-F238E27FC236}">
                <a16:creationId xmlns:a16="http://schemas.microsoft.com/office/drawing/2014/main" id="{97512E6D-EB0E-F9B1-4055-46AC4B1BD7C7}"/>
              </a:ext>
            </a:extLst>
          </p:cNvPr>
          <p:cNvGrpSpPr/>
          <p:nvPr/>
        </p:nvGrpSpPr>
        <p:grpSpPr>
          <a:xfrm>
            <a:off x="791957" y="2201869"/>
            <a:ext cx="10205195" cy="4379021"/>
            <a:chOff x="1164304" y="994703"/>
            <a:chExt cx="12355069" cy="5301526"/>
          </a:xfrm>
        </p:grpSpPr>
        <p:sp>
          <p:nvSpPr>
            <p:cNvPr id="2" name="椭圆 1">
              <a:extLst>
                <a:ext uri="{FF2B5EF4-FFF2-40B4-BE49-F238E27FC236}">
                  <a16:creationId xmlns:a16="http://schemas.microsoft.com/office/drawing/2014/main" id="{C7C452C3-3AE3-EC90-F621-DE8071B3B21F}"/>
                </a:ext>
              </a:extLst>
            </p:cNvPr>
            <p:cNvSpPr/>
            <p:nvPr/>
          </p:nvSpPr>
          <p:spPr>
            <a:xfrm>
              <a:off x="3763215" y="4766547"/>
              <a:ext cx="376193" cy="376193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solidFill>
                    <a:schemeClr val="tx1"/>
                  </a:solidFill>
                </a:rPr>
                <a:t>G</a:t>
              </a:r>
              <a:endParaRPr lang="zh-CN" alt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3" name="椭圆 2">
              <a:extLst>
                <a:ext uri="{FF2B5EF4-FFF2-40B4-BE49-F238E27FC236}">
                  <a16:creationId xmlns:a16="http://schemas.microsoft.com/office/drawing/2014/main" id="{23CD3360-1094-6603-389C-361A57FB8176}"/>
                </a:ext>
              </a:extLst>
            </p:cNvPr>
            <p:cNvSpPr/>
            <p:nvPr/>
          </p:nvSpPr>
          <p:spPr>
            <a:xfrm>
              <a:off x="3766832" y="4173630"/>
              <a:ext cx="376193" cy="376193"/>
            </a:xfrm>
            <a:prstGeom prst="ellipse">
              <a:avLst/>
            </a:prstGeom>
            <a:solidFill>
              <a:srgbClr val="CFE2F3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solidFill>
                    <a:schemeClr val="tx1"/>
                  </a:solidFill>
                </a:rPr>
                <a:t>F</a:t>
              </a:r>
              <a:endParaRPr lang="zh-CN" alt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40" name="椭圆 39">
              <a:extLst>
                <a:ext uri="{FF2B5EF4-FFF2-40B4-BE49-F238E27FC236}">
                  <a16:creationId xmlns:a16="http://schemas.microsoft.com/office/drawing/2014/main" id="{1BF2C95E-80B3-6661-26F6-1100DC0C9003}"/>
                </a:ext>
              </a:extLst>
            </p:cNvPr>
            <p:cNvSpPr/>
            <p:nvPr/>
          </p:nvSpPr>
          <p:spPr>
            <a:xfrm>
              <a:off x="3758404" y="3492126"/>
              <a:ext cx="376193" cy="376193"/>
            </a:xfrm>
            <a:prstGeom prst="ellipse">
              <a:avLst/>
            </a:prstGeom>
            <a:solidFill>
              <a:srgbClr val="CFE2F3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solidFill>
                    <a:schemeClr val="tx1"/>
                  </a:solidFill>
                </a:rPr>
                <a:t>E</a:t>
              </a:r>
              <a:endParaRPr lang="zh-CN" alt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42" name="椭圆 41">
              <a:extLst>
                <a:ext uri="{FF2B5EF4-FFF2-40B4-BE49-F238E27FC236}">
                  <a16:creationId xmlns:a16="http://schemas.microsoft.com/office/drawing/2014/main" id="{5DD7FCA4-2959-6E1E-C5E3-B1D5DAF30AB0}"/>
                </a:ext>
              </a:extLst>
            </p:cNvPr>
            <p:cNvSpPr/>
            <p:nvPr/>
          </p:nvSpPr>
          <p:spPr>
            <a:xfrm>
              <a:off x="3763215" y="2859941"/>
              <a:ext cx="376193" cy="376193"/>
            </a:xfrm>
            <a:prstGeom prst="ellipse">
              <a:avLst/>
            </a:prstGeom>
            <a:solidFill>
              <a:srgbClr val="CFE2F3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solidFill>
                    <a:schemeClr val="tx1"/>
                  </a:solidFill>
                </a:rPr>
                <a:t>D</a:t>
              </a:r>
              <a:endParaRPr lang="zh-CN" alt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53" name="椭圆 52">
              <a:extLst>
                <a:ext uri="{FF2B5EF4-FFF2-40B4-BE49-F238E27FC236}">
                  <a16:creationId xmlns:a16="http://schemas.microsoft.com/office/drawing/2014/main" id="{D4D9ED2B-8740-B31E-4AA2-29034684E648}"/>
                </a:ext>
              </a:extLst>
            </p:cNvPr>
            <p:cNvSpPr/>
            <p:nvPr/>
          </p:nvSpPr>
          <p:spPr>
            <a:xfrm>
              <a:off x="3763215" y="2252578"/>
              <a:ext cx="376193" cy="376193"/>
            </a:xfrm>
            <a:prstGeom prst="ellipse">
              <a:avLst/>
            </a:prstGeom>
            <a:solidFill>
              <a:srgbClr val="CFE2F3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solidFill>
                    <a:schemeClr val="tx1"/>
                  </a:solidFill>
                </a:rPr>
                <a:t>C</a:t>
              </a:r>
              <a:endParaRPr lang="zh-CN" alt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54" name="椭圆 53">
              <a:extLst>
                <a:ext uri="{FF2B5EF4-FFF2-40B4-BE49-F238E27FC236}">
                  <a16:creationId xmlns:a16="http://schemas.microsoft.com/office/drawing/2014/main" id="{B5A92FE3-FC3D-96BF-0F6C-5B3F5A1CD11C}"/>
                </a:ext>
              </a:extLst>
            </p:cNvPr>
            <p:cNvSpPr/>
            <p:nvPr/>
          </p:nvSpPr>
          <p:spPr>
            <a:xfrm>
              <a:off x="3763215" y="1639871"/>
              <a:ext cx="376193" cy="376193"/>
            </a:xfrm>
            <a:prstGeom prst="ellipse">
              <a:avLst/>
            </a:prstGeom>
            <a:solidFill>
              <a:srgbClr val="CFE2F3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solidFill>
                    <a:schemeClr val="tx1"/>
                  </a:solidFill>
                </a:rPr>
                <a:t>B</a:t>
              </a:r>
              <a:endParaRPr lang="zh-CN" alt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55" name="椭圆 54">
              <a:extLst>
                <a:ext uri="{FF2B5EF4-FFF2-40B4-BE49-F238E27FC236}">
                  <a16:creationId xmlns:a16="http://schemas.microsoft.com/office/drawing/2014/main" id="{1787DC01-89E5-1951-FF1E-88615C9F2A4D}"/>
                </a:ext>
              </a:extLst>
            </p:cNvPr>
            <p:cNvSpPr/>
            <p:nvPr/>
          </p:nvSpPr>
          <p:spPr>
            <a:xfrm>
              <a:off x="3763215" y="1065564"/>
              <a:ext cx="376193" cy="376193"/>
            </a:xfrm>
            <a:prstGeom prst="ellipse">
              <a:avLst/>
            </a:prstGeom>
            <a:solidFill>
              <a:srgbClr val="CFE2F3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solidFill>
                    <a:schemeClr val="tx1"/>
                  </a:solidFill>
                </a:rPr>
                <a:t>A</a:t>
              </a:r>
              <a:endParaRPr lang="zh-CN" altLang="en-US" sz="240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椭圆 55">
                  <a:extLst>
                    <a:ext uri="{FF2B5EF4-FFF2-40B4-BE49-F238E27FC236}">
                      <a16:creationId xmlns:a16="http://schemas.microsoft.com/office/drawing/2014/main" id="{B74877F9-2A50-0298-EEE2-F6DF7989BDFB}"/>
                    </a:ext>
                  </a:extLst>
                </p:cNvPr>
                <p:cNvSpPr/>
                <p:nvPr/>
              </p:nvSpPr>
              <p:spPr>
                <a:xfrm>
                  <a:off x="2080366" y="3700270"/>
                  <a:ext cx="376193" cy="376193"/>
                </a:xfrm>
                <a:prstGeom prst="ellipse">
                  <a:avLst/>
                </a:prstGeom>
                <a:solidFill>
                  <a:srgbClr val="B6D7A8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altLang="zh-CN" sz="1600" b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𝐐</m:t>
                            </m:r>
                          </m:e>
                          <m:sub>
                            <m:r>
                              <a:rPr lang="en-US" altLang="zh-CN" sz="1600" b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</m:oMath>
                    </m:oMathPara>
                  </a14:m>
                  <a:endParaRPr lang="zh-CN" altLang="en-US" sz="16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6" name="椭圆 55">
                  <a:extLst>
                    <a:ext uri="{FF2B5EF4-FFF2-40B4-BE49-F238E27FC236}">
                      <a16:creationId xmlns:a16="http://schemas.microsoft.com/office/drawing/2014/main" id="{B74877F9-2A50-0298-EEE2-F6DF7989BDF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80366" y="3700270"/>
                  <a:ext cx="376193" cy="376193"/>
                </a:xfrm>
                <a:prstGeom prst="ellipse">
                  <a:avLst/>
                </a:prstGeom>
                <a:blipFill>
                  <a:blip r:embed="rId3"/>
                  <a:stretch>
                    <a:fillRect l="-11321" r="-3774" b="-9434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椭圆 57">
                  <a:extLst>
                    <a:ext uri="{FF2B5EF4-FFF2-40B4-BE49-F238E27FC236}">
                      <a16:creationId xmlns:a16="http://schemas.microsoft.com/office/drawing/2014/main" id="{9C01E21E-FAD0-1DCD-90BC-0CCCB3CAEFF0}"/>
                    </a:ext>
                  </a:extLst>
                </p:cNvPr>
                <p:cNvSpPr/>
                <p:nvPr/>
              </p:nvSpPr>
              <p:spPr>
                <a:xfrm>
                  <a:off x="2080366" y="1516883"/>
                  <a:ext cx="376193" cy="376193"/>
                </a:xfrm>
                <a:prstGeom prst="ellipse">
                  <a:avLst/>
                </a:prstGeom>
                <a:solidFill>
                  <a:srgbClr val="B6D7A8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altLang="zh-CN" sz="1600" b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𝐐</m:t>
                            </m:r>
                          </m:e>
                          <m:sub>
                            <m:r>
                              <a:rPr lang="en-US" altLang="zh-CN" sz="1600" b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zh-CN" altLang="en-US" sz="16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8" name="椭圆 57">
                  <a:extLst>
                    <a:ext uri="{FF2B5EF4-FFF2-40B4-BE49-F238E27FC236}">
                      <a16:creationId xmlns:a16="http://schemas.microsoft.com/office/drawing/2014/main" id="{9C01E21E-FAD0-1DCD-90BC-0CCCB3CAEFF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80366" y="1516883"/>
                  <a:ext cx="376193" cy="376193"/>
                </a:xfrm>
                <a:prstGeom prst="ellipse">
                  <a:avLst/>
                </a:prstGeom>
                <a:blipFill>
                  <a:blip r:embed="rId4"/>
                  <a:stretch>
                    <a:fillRect l="-11321" r="-3774" b="-9434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0" name="直接箭头连接符 59">
              <a:extLst>
                <a:ext uri="{FF2B5EF4-FFF2-40B4-BE49-F238E27FC236}">
                  <a16:creationId xmlns:a16="http://schemas.microsoft.com/office/drawing/2014/main" id="{27F46CEA-414D-7B0F-C2F4-37B5994CD9DC}"/>
                </a:ext>
              </a:extLst>
            </p:cNvPr>
            <p:cNvCxnSpPr>
              <a:cxnSpLocks/>
              <a:stCxn id="56" idx="5"/>
              <a:endCxn id="3" idx="2"/>
            </p:cNvCxnSpPr>
            <p:nvPr/>
          </p:nvCxnSpPr>
          <p:spPr>
            <a:xfrm>
              <a:off x="2401468" y="4021372"/>
              <a:ext cx="1365365" cy="340355"/>
            </a:xfrm>
            <a:prstGeom prst="straightConnector1">
              <a:avLst/>
            </a:prstGeom>
            <a:ln w="41275">
              <a:solidFill>
                <a:srgbClr val="F1C232"/>
              </a:solidFill>
              <a:headEnd type="none" w="med" len="med"/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箭头连接符 63">
              <a:extLst>
                <a:ext uri="{FF2B5EF4-FFF2-40B4-BE49-F238E27FC236}">
                  <a16:creationId xmlns:a16="http://schemas.microsoft.com/office/drawing/2014/main" id="{924AF63D-2704-7214-5E11-26641F751018}"/>
                </a:ext>
              </a:extLst>
            </p:cNvPr>
            <p:cNvCxnSpPr>
              <a:cxnSpLocks/>
              <a:stCxn id="56" idx="7"/>
              <a:endCxn id="42" idx="3"/>
            </p:cNvCxnSpPr>
            <p:nvPr/>
          </p:nvCxnSpPr>
          <p:spPr>
            <a:xfrm flipV="1">
              <a:off x="2401467" y="3181042"/>
              <a:ext cx="1416840" cy="574319"/>
            </a:xfrm>
            <a:prstGeom prst="straightConnector1">
              <a:avLst/>
            </a:prstGeom>
            <a:ln w="41275">
              <a:solidFill>
                <a:srgbClr val="F1C232"/>
              </a:solidFill>
              <a:headEnd type="none" w="med" len="med"/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箭头连接符 64">
              <a:extLst>
                <a:ext uri="{FF2B5EF4-FFF2-40B4-BE49-F238E27FC236}">
                  <a16:creationId xmlns:a16="http://schemas.microsoft.com/office/drawing/2014/main" id="{A210F587-3685-3876-E188-A4B2D1F2DE7C}"/>
                </a:ext>
              </a:extLst>
            </p:cNvPr>
            <p:cNvCxnSpPr>
              <a:cxnSpLocks/>
              <a:stCxn id="58" idx="5"/>
              <a:endCxn id="3" idx="0"/>
            </p:cNvCxnSpPr>
            <p:nvPr/>
          </p:nvCxnSpPr>
          <p:spPr>
            <a:xfrm>
              <a:off x="2401467" y="1837985"/>
              <a:ext cx="1553461" cy="2335646"/>
            </a:xfrm>
            <a:prstGeom prst="straightConnector1">
              <a:avLst/>
            </a:prstGeom>
            <a:ln w="41275">
              <a:solidFill>
                <a:srgbClr val="F1C232"/>
              </a:solidFill>
              <a:headEnd type="none" w="med" len="med"/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接箭头连接符 65">
              <a:extLst>
                <a:ext uri="{FF2B5EF4-FFF2-40B4-BE49-F238E27FC236}">
                  <a16:creationId xmlns:a16="http://schemas.microsoft.com/office/drawing/2014/main" id="{3B1457AE-E144-C5F6-6856-0703EEA01A1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82949" y="1253661"/>
              <a:ext cx="1361748" cy="318315"/>
            </a:xfrm>
            <a:prstGeom prst="straightConnector1">
              <a:avLst/>
            </a:prstGeom>
            <a:ln w="41275">
              <a:solidFill>
                <a:srgbClr val="F1C232"/>
              </a:solidFill>
              <a:headEnd type="none" w="med" len="med"/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接箭头连接符 66">
              <a:extLst>
                <a:ext uri="{FF2B5EF4-FFF2-40B4-BE49-F238E27FC236}">
                  <a16:creationId xmlns:a16="http://schemas.microsoft.com/office/drawing/2014/main" id="{BD8148D4-80F0-0C19-FE88-05D903B34870}"/>
                </a:ext>
              </a:extLst>
            </p:cNvPr>
            <p:cNvCxnSpPr>
              <a:cxnSpLocks/>
              <a:stCxn id="40" idx="2"/>
              <a:endCxn id="56" idx="6"/>
            </p:cNvCxnSpPr>
            <p:nvPr/>
          </p:nvCxnSpPr>
          <p:spPr>
            <a:xfrm flipH="1">
              <a:off x="2456559" y="3680222"/>
              <a:ext cx="1301845" cy="208144"/>
            </a:xfrm>
            <a:prstGeom prst="straightConnector1">
              <a:avLst/>
            </a:prstGeom>
            <a:ln w="44450">
              <a:prstDash val="solid"/>
              <a:headEnd type="none" w="med" len="med"/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箭头连接符 67">
              <a:extLst>
                <a:ext uri="{FF2B5EF4-FFF2-40B4-BE49-F238E27FC236}">
                  <a16:creationId xmlns:a16="http://schemas.microsoft.com/office/drawing/2014/main" id="{C29FD529-D3F6-2235-BE53-24D1CD5DF644}"/>
                </a:ext>
              </a:extLst>
            </p:cNvPr>
            <p:cNvCxnSpPr>
              <a:cxnSpLocks/>
              <a:stCxn id="53" idx="2"/>
              <a:endCxn id="58" idx="6"/>
            </p:cNvCxnSpPr>
            <p:nvPr/>
          </p:nvCxnSpPr>
          <p:spPr>
            <a:xfrm flipH="1" flipV="1">
              <a:off x="2456559" y="1704980"/>
              <a:ext cx="1306656" cy="735695"/>
            </a:xfrm>
            <a:prstGeom prst="straightConnector1">
              <a:avLst/>
            </a:prstGeom>
            <a:ln w="44450">
              <a:prstDash val="solid"/>
              <a:headEnd type="none" w="med" len="med"/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椭圆 68">
              <a:extLst>
                <a:ext uri="{FF2B5EF4-FFF2-40B4-BE49-F238E27FC236}">
                  <a16:creationId xmlns:a16="http://schemas.microsoft.com/office/drawing/2014/main" id="{ADD962BA-1EC1-D769-06A2-63AFE44F1ED5}"/>
                </a:ext>
              </a:extLst>
            </p:cNvPr>
            <p:cNvSpPr/>
            <p:nvPr/>
          </p:nvSpPr>
          <p:spPr>
            <a:xfrm>
              <a:off x="5308773" y="3015904"/>
              <a:ext cx="461219" cy="461219"/>
            </a:xfrm>
            <a:prstGeom prst="ellipse">
              <a:avLst/>
            </a:prstGeom>
            <a:solidFill>
              <a:srgbClr val="CFE2F3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solidFill>
                    <a:schemeClr val="tx1"/>
                  </a:solidFill>
                </a:rPr>
                <a:t>A</a:t>
              </a:r>
              <a:endParaRPr lang="zh-CN" alt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70" name="椭圆 69">
              <a:extLst>
                <a:ext uri="{FF2B5EF4-FFF2-40B4-BE49-F238E27FC236}">
                  <a16:creationId xmlns:a16="http://schemas.microsoft.com/office/drawing/2014/main" id="{2FEFB44B-FB27-5FD9-166D-C57C7342A83C}"/>
                </a:ext>
              </a:extLst>
            </p:cNvPr>
            <p:cNvSpPr/>
            <p:nvPr/>
          </p:nvSpPr>
          <p:spPr>
            <a:xfrm>
              <a:off x="5692099" y="1907833"/>
              <a:ext cx="461219" cy="461219"/>
            </a:xfrm>
            <a:prstGeom prst="ellipse">
              <a:avLst/>
            </a:prstGeom>
            <a:solidFill>
              <a:srgbClr val="CFE2F3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solidFill>
                    <a:schemeClr val="tx1"/>
                  </a:solidFill>
                </a:rPr>
                <a:t>C</a:t>
              </a:r>
              <a:endParaRPr lang="zh-CN" alt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71" name="椭圆 70">
              <a:extLst>
                <a:ext uri="{FF2B5EF4-FFF2-40B4-BE49-F238E27FC236}">
                  <a16:creationId xmlns:a16="http://schemas.microsoft.com/office/drawing/2014/main" id="{58499F20-045B-2B69-B054-BE24E6882F4F}"/>
                </a:ext>
              </a:extLst>
            </p:cNvPr>
            <p:cNvSpPr/>
            <p:nvPr/>
          </p:nvSpPr>
          <p:spPr>
            <a:xfrm>
              <a:off x="6297626" y="3831478"/>
              <a:ext cx="461219" cy="461219"/>
            </a:xfrm>
            <a:prstGeom prst="ellipse">
              <a:avLst/>
            </a:prstGeom>
            <a:solidFill>
              <a:srgbClr val="CFE2F3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solidFill>
                    <a:schemeClr val="tx1"/>
                  </a:solidFill>
                </a:rPr>
                <a:t>F</a:t>
              </a:r>
              <a:endParaRPr lang="zh-CN" alt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72" name="椭圆 71">
              <a:extLst>
                <a:ext uri="{FF2B5EF4-FFF2-40B4-BE49-F238E27FC236}">
                  <a16:creationId xmlns:a16="http://schemas.microsoft.com/office/drawing/2014/main" id="{AB5F11BA-FCC2-D0B8-DF48-5FD2E46A63CD}"/>
                </a:ext>
              </a:extLst>
            </p:cNvPr>
            <p:cNvSpPr/>
            <p:nvPr/>
          </p:nvSpPr>
          <p:spPr>
            <a:xfrm>
              <a:off x="6950453" y="1446533"/>
              <a:ext cx="461219" cy="461219"/>
            </a:xfrm>
            <a:prstGeom prst="ellipse">
              <a:avLst/>
            </a:prstGeom>
            <a:solidFill>
              <a:srgbClr val="CFE2F3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solidFill>
                    <a:schemeClr val="tx1"/>
                  </a:solidFill>
                </a:rPr>
                <a:t>B</a:t>
              </a:r>
              <a:endParaRPr lang="zh-CN" alt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73" name="椭圆 72">
              <a:extLst>
                <a:ext uri="{FF2B5EF4-FFF2-40B4-BE49-F238E27FC236}">
                  <a16:creationId xmlns:a16="http://schemas.microsoft.com/office/drawing/2014/main" id="{AB891F06-2F86-F2C9-B441-62F296B7BC95}"/>
                </a:ext>
              </a:extLst>
            </p:cNvPr>
            <p:cNvSpPr/>
            <p:nvPr/>
          </p:nvSpPr>
          <p:spPr>
            <a:xfrm>
              <a:off x="8208807" y="1940382"/>
              <a:ext cx="461219" cy="461219"/>
            </a:xfrm>
            <a:prstGeom prst="ellipse">
              <a:avLst/>
            </a:prstGeom>
            <a:solidFill>
              <a:srgbClr val="CFE2F3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solidFill>
                    <a:schemeClr val="tx1"/>
                  </a:solidFill>
                </a:rPr>
                <a:t>E</a:t>
              </a:r>
              <a:endParaRPr lang="zh-CN" alt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74" name="椭圆 73">
              <a:extLst>
                <a:ext uri="{FF2B5EF4-FFF2-40B4-BE49-F238E27FC236}">
                  <a16:creationId xmlns:a16="http://schemas.microsoft.com/office/drawing/2014/main" id="{0242C3CB-9A7A-8E64-A487-C4D3633759BA}"/>
                </a:ext>
              </a:extLst>
            </p:cNvPr>
            <p:cNvSpPr/>
            <p:nvPr/>
          </p:nvSpPr>
          <p:spPr>
            <a:xfrm>
              <a:off x="8465572" y="3104527"/>
              <a:ext cx="461219" cy="461219"/>
            </a:xfrm>
            <a:prstGeom prst="ellipse">
              <a:avLst/>
            </a:prstGeom>
            <a:solidFill>
              <a:srgbClr val="CFE2F3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solidFill>
                    <a:schemeClr val="tx1"/>
                  </a:solidFill>
                </a:rPr>
                <a:t>D</a:t>
              </a:r>
              <a:endParaRPr lang="zh-CN" alt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75" name="椭圆 74">
              <a:extLst>
                <a:ext uri="{FF2B5EF4-FFF2-40B4-BE49-F238E27FC236}">
                  <a16:creationId xmlns:a16="http://schemas.microsoft.com/office/drawing/2014/main" id="{692B718A-F49D-F6C8-B6C7-3CB33C1DDF06}"/>
                </a:ext>
              </a:extLst>
            </p:cNvPr>
            <p:cNvSpPr/>
            <p:nvPr/>
          </p:nvSpPr>
          <p:spPr>
            <a:xfrm>
              <a:off x="7546623" y="3830606"/>
              <a:ext cx="461219" cy="461219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solidFill>
                    <a:schemeClr val="tx1"/>
                  </a:solidFill>
                </a:rPr>
                <a:t>G</a:t>
              </a:r>
              <a:endParaRPr lang="zh-CN" altLang="en-US" sz="2400" dirty="0">
                <a:solidFill>
                  <a:schemeClr val="tx1"/>
                </a:solidFill>
              </a:endParaRPr>
            </a:p>
          </p:txBody>
        </p:sp>
        <p:cxnSp>
          <p:nvCxnSpPr>
            <p:cNvPr id="76" name="直接箭头连接符 75">
              <a:extLst>
                <a:ext uri="{FF2B5EF4-FFF2-40B4-BE49-F238E27FC236}">
                  <a16:creationId xmlns:a16="http://schemas.microsoft.com/office/drawing/2014/main" id="{2F834EEF-8D09-61B2-8CFD-705FCF959A08}"/>
                </a:ext>
              </a:extLst>
            </p:cNvPr>
            <p:cNvCxnSpPr>
              <a:cxnSpLocks/>
              <a:stCxn id="73" idx="3"/>
              <a:endCxn id="71" idx="7"/>
            </p:cNvCxnSpPr>
            <p:nvPr/>
          </p:nvCxnSpPr>
          <p:spPr>
            <a:xfrm flipH="1">
              <a:off x="6691302" y="2334058"/>
              <a:ext cx="1585049" cy="1564963"/>
            </a:xfrm>
            <a:prstGeom prst="straightConnector1">
              <a:avLst/>
            </a:prstGeom>
            <a:ln w="44450">
              <a:solidFill>
                <a:schemeClr val="accent3">
                  <a:lumMod val="75000"/>
                </a:schemeClr>
              </a:solidFill>
              <a:prstDash val="solid"/>
              <a:headEnd type="stealth" w="med" len="lg"/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接箭头连接符 76">
              <a:extLst>
                <a:ext uri="{FF2B5EF4-FFF2-40B4-BE49-F238E27FC236}">
                  <a16:creationId xmlns:a16="http://schemas.microsoft.com/office/drawing/2014/main" id="{11C3A04A-6E11-14D9-447D-ABEF91A8CB1B}"/>
                </a:ext>
              </a:extLst>
            </p:cNvPr>
            <p:cNvCxnSpPr>
              <a:cxnSpLocks/>
              <a:stCxn id="74" idx="3"/>
              <a:endCxn id="71" idx="6"/>
            </p:cNvCxnSpPr>
            <p:nvPr/>
          </p:nvCxnSpPr>
          <p:spPr>
            <a:xfrm flipH="1">
              <a:off x="6758846" y="3498203"/>
              <a:ext cx="1774270" cy="563885"/>
            </a:xfrm>
            <a:prstGeom prst="straightConnector1">
              <a:avLst/>
            </a:prstGeom>
            <a:ln w="44450">
              <a:solidFill>
                <a:schemeClr val="accent3">
                  <a:lumMod val="75000"/>
                </a:schemeClr>
              </a:solidFill>
              <a:prstDash val="solid"/>
              <a:headEnd type="none" w="med" len="lg"/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接连接符 77">
              <a:extLst>
                <a:ext uri="{FF2B5EF4-FFF2-40B4-BE49-F238E27FC236}">
                  <a16:creationId xmlns:a16="http://schemas.microsoft.com/office/drawing/2014/main" id="{62FD1CA5-A41B-EF46-17CC-712615A4E4E2}"/>
                </a:ext>
              </a:extLst>
            </p:cNvPr>
            <p:cNvCxnSpPr>
              <a:cxnSpLocks/>
            </p:cNvCxnSpPr>
            <p:nvPr/>
          </p:nvCxnSpPr>
          <p:spPr>
            <a:xfrm>
              <a:off x="4815558" y="994703"/>
              <a:ext cx="0" cy="4261199"/>
            </a:xfrm>
            <a:prstGeom prst="line">
              <a:avLst/>
            </a:prstGeom>
            <a:ln w="22225">
              <a:solidFill>
                <a:schemeClr val="accent3">
                  <a:alpha val="80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9" name="直接连接符 78">
              <a:extLst>
                <a:ext uri="{FF2B5EF4-FFF2-40B4-BE49-F238E27FC236}">
                  <a16:creationId xmlns:a16="http://schemas.microsoft.com/office/drawing/2014/main" id="{9D6A5144-D7B3-AD60-6A40-23F7C944E481}"/>
                </a:ext>
              </a:extLst>
            </p:cNvPr>
            <p:cNvCxnSpPr>
              <a:cxnSpLocks/>
            </p:cNvCxnSpPr>
            <p:nvPr/>
          </p:nvCxnSpPr>
          <p:spPr>
            <a:xfrm>
              <a:off x="9504522" y="994703"/>
              <a:ext cx="0" cy="4265713"/>
            </a:xfrm>
            <a:prstGeom prst="line">
              <a:avLst/>
            </a:prstGeom>
            <a:ln w="22225">
              <a:solidFill>
                <a:schemeClr val="accent3">
                  <a:alpha val="80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80" name="文本框 79">
              <a:extLst>
                <a:ext uri="{FF2B5EF4-FFF2-40B4-BE49-F238E27FC236}">
                  <a16:creationId xmlns:a16="http://schemas.microsoft.com/office/drawing/2014/main" id="{A57323C0-0CE1-9837-D732-156416443643}"/>
                </a:ext>
              </a:extLst>
            </p:cNvPr>
            <p:cNvSpPr txBox="1"/>
            <p:nvPr/>
          </p:nvSpPr>
          <p:spPr>
            <a:xfrm>
              <a:off x="1164304" y="5510480"/>
              <a:ext cx="2877268" cy="707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Query-Base</a:t>
              </a:r>
              <a:br>
                <a:rPr lang="en-US" altLang="zh-CN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</a:br>
              <a:r>
                <a:rPr lang="en-US" altLang="zh-CN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Bipartite Graph</a:t>
              </a:r>
              <a:endPara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1" name="文本框 80">
              <a:extLst>
                <a:ext uri="{FF2B5EF4-FFF2-40B4-BE49-F238E27FC236}">
                  <a16:creationId xmlns:a16="http://schemas.microsoft.com/office/drawing/2014/main" id="{533E9809-D0AB-6D98-6BAD-C23D5E6BE0F1}"/>
                </a:ext>
              </a:extLst>
            </p:cNvPr>
            <p:cNvSpPr txBox="1"/>
            <p:nvPr/>
          </p:nvSpPr>
          <p:spPr>
            <a:xfrm>
              <a:off x="5894106" y="5889284"/>
              <a:ext cx="268855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Projected Graph</a:t>
              </a:r>
            </a:p>
          </p:txBody>
        </p:sp>
        <p:sp>
          <p:nvSpPr>
            <p:cNvPr id="82" name="文本框 81">
              <a:extLst>
                <a:ext uri="{FF2B5EF4-FFF2-40B4-BE49-F238E27FC236}">
                  <a16:creationId xmlns:a16="http://schemas.microsoft.com/office/drawing/2014/main" id="{B8631B08-BDDE-9FF6-71DD-9A3403F108F1}"/>
                </a:ext>
              </a:extLst>
            </p:cNvPr>
            <p:cNvSpPr txBox="1"/>
            <p:nvPr/>
          </p:nvSpPr>
          <p:spPr>
            <a:xfrm>
              <a:off x="10732120" y="5896119"/>
              <a:ext cx="188827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RoarGraph</a:t>
              </a:r>
            </a:p>
          </p:txBody>
        </p:sp>
        <p:cxnSp>
          <p:nvCxnSpPr>
            <p:cNvPr id="83" name="直接箭头连接符 82">
              <a:extLst>
                <a:ext uri="{FF2B5EF4-FFF2-40B4-BE49-F238E27FC236}">
                  <a16:creationId xmlns:a16="http://schemas.microsoft.com/office/drawing/2014/main" id="{49DDA577-C951-2F36-71A6-DE7EFD5EC779}"/>
                </a:ext>
              </a:extLst>
            </p:cNvPr>
            <p:cNvCxnSpPr>
              <a:cxnSpLocks/>
            </p:cNvCxnSpPr>
            <p:nvPr/>
          </p:nvCxnSpPr>
          <p:spPr>
            <a:xfrm>
              <a:off x="3923023" y="6214093"/>
              <a:ext cx="1863017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文本框 83">
              <a:extLst>
                <a:ext uri="{FF2B5EF4-FFF2-40B4-BE49-F238E27FC236}">
                  <a16:creationId xmlns:a16="http://schemas.microsoft.com/office/drawing/2014/main" id="{336C5BE3-9B88-6289-4E85-8E34EC5B8659}"/>
                </a:ext>
              </a:extLst>
            </p:cNvPr>
            <p:cNvSpPr txBox="1"/>
            <p:nvPr/>
          </p:nvSpPr>
          <p:spPr>
            <a:xfrm>
              <a:off x="3249289" y="5359404"/>
              <a:ext cx="3278947" cy="646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Neighborhood-Aware </a:t>
              </a:r>
            </a:p>
            <a:p>
              <a:pPr algn="ctr"/>
              <a:r>
                <a:rPr lang="en-US" altLang="zh-CN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Projection</a:t>
              </a:r>
              <a:endParaRPr lang="zh-CN" altLang="en-US" b="1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85" name="直接箭头连接符 84">
              <a:extLst>
                <a:ext uri="{FF2B5EF4-FFF2-40B4-BE49-F238E27FC236}">
                  <a16:creationId xmlns:a16="http://schemas.microsoft.com/office/drawing/2014/main" id="{F57218AE-04C6-8EF6-8D61-2EA4B0061DDF}"/>
                </a:ext>
              </a:extLst>
            </p:cNvPr>
            <p:cNvCxnSpPr>
              <a:cxnSpLocks/>
            </p:cNvCxnSpPr>
            <p:nvPr/>
          </p:nvCxnSpPr>
          <p:spPr>
            <a:xfrm>
              <a:off x="8657460" y="6201767"/>
              <a:ext cx="1877604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文本框 85">
              <a:extLst>
                <a:ext uri="{FF2B5EF4-FFF2-40B4-BE49-F238E27FC236}">
                  <a16:creationId xmlns:a16="http://schemas.microsoft.com/office/drawing/2014/main" id="{F8CCFB26-774E-2466-DBDC-6B8ACE152D10}"/>
                </a:ext>
              </a:extLst>
            </p:cNvPr>
            <p:cNvSpPr txBox="1"/>
            <p:nvPr/>
          </p:nvSpPr>
          <p:spPr>
            <a:xfrm>
              <a:off x="8208807" y="5378763"/>
              <a:ext cx="2671063" cy="646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Connectivity</a:t>
              </a:r>
            </a:p>
            <a:p>
              <a:pPr algn="ctr"/>
              <a:r>
                <a:rPr lang="en-US" altLang="zh-CN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Enhancement</a:t>
              </a:r>
              <a:endParaRPr lang="zh-CN" altLang="en-US" b="1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椭圆 89">
                  <a:extLst>
                    <a:ext uri="{FF2B5EF4-FFF2-40B4-BE49-F238E27FC236}">
                      <a16:creationId xmlns:a16="http://schemas.microsoft.com/office/drawing/2014/main" id="{B1A4883B-C24B-3C3D-06EE-3ED60A0340D0}"/>
                    </a:ext>
                  </a:extLst>
                </p:cNvPr>
                <p:cNvSpPr/>
                <p:nvPr/>
              </p:nvSpPr>
              <p:spPr>
                <a:xfrm>
                  <a:off x="2083458" y="2622814"/>
                  <a:ext cx="376193" cy="376193"/>
                </a:xfrm>
                <a:prstGeom prst="ellipse">
                  <a:avLst/>
                </a:prstGeom>
                <a:solidFill>
                  <a:srgbClr val="B6D7A8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altLang="zh-CN" sz="1600" b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𝐐</m:t>
                            </m:r>
                          </m:e>
                          <m:sub>
                            <m:r>
                              <a:rPr lang="en-US" altLang="zh-CN" sz="1600" b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zh-CN" altLang="en-US" sz="16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90" name="椭圆 89">
                  <a:extLst>
                    <a:ext uri="{FF2B5EF4-FFF2-40B4-BE49-F238E27FC236}">
                      <a16:creationId xmlns:a16="http://schemas.microsoft.com/office/drawing/2014/main" id="{B1A4883B-C24B-3C3D-06EE-3ED60A0340D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83458" y="2622814"/>
                  <a:ext cx="376193" cy="376193"/>
                </a:xfrm>
                <a:prstGeom prst="ellipse">
                  <a:avLst/>
                </a:prstGeom>
                <a:blipFill>
                  <a:blip r:embed="rId5"/>
                  <a:stretch>
                    <a:fillRect l="-11321" r="-5660" b="-9434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1" name="直接箭头连接符 90">
              <a:extLst>
                <a:ext uri="{FF2B5EF4-FFF2-40B4-BE49-F238E27FC236}">
                  <a16:creationId xmlns:a16="http://schemas.microsoft.com/office/drawing/2014/main" id="{FA7DF655-712B-5799-307E-CD22A2FFB360}"/>
                </a:ext>
              </a:extLst>
            </p:cNvPr>
            <p:cNvCxnSpPr>
              <a:cxnSpLocks/>
              <a:stCxn id="90" idx="7"/>
              <a:endCxn id="54" idx="2"/>
            </p:cNvCxnSpPr>
            <p:nvPr/>
          </p:nvCxnSpPr>
          <p:spPr>
            <a:xfrm flipV="1">
              <a:off x="2404560" y="1827968"/>
              <a:ext cx="1358655" cy="849938"/>
            </a:xfrm>
            <a:prstGeom prst="straightConnector1">
              <a:avLst/>
            </a:prstGeom>
            <a:ln w="41275">
              <a:solidFill>
                <a:srgbClr val="F1C232"/>
              </a:solidFill>
              <a:headEnd type="none" w="med" len="med"/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接箭头连接符 91">
              <a:extLst>
                <a:ext uri="{FF2B5EF4-FFF2-40B4-BE49-F238E27FC236}">
                  <a16:creationId xmlns:a16="http://schemas.microsoft.com/office/drawing/2014/main" id="{DBE5C743-680C-A68B-D194-AF0516E3AFBD}"/>
                </a:ext>
              </a:extLst>
            </p:cNvPr>
            <p:cNvCxnSpPr>
              <a:cxnSpLocks/>
              <a:stCxn id="90" idx="5"/>
              <a:endCxn id="3" idx="1"/>
            </p:cNvCxnSpPr>
            <p:nvPr/>
          </p:nvCxnSpPr>
          <p:spPr>
            <a:xfrm>
              <a:off x="2404560" y="2943916"/>
              <a:ext cx="1417364" cy="1284806"/>
            </a:xfrm>
            <a:prstGeom prst="straightConnector1">
              <a:avLst/>
            </a:prstGeom>
            <a:ln w="41275">
              <a:solidFill>
                <a:srgbClr val="F1C232"/>
              </a:solidFill>
              <a:headEnd type="none" w="med" len="med"/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接箭头连接符 92">
              <a:extLst>
                <a:ext uri="{FF2B5EF4-FFF2-40B4-BE49-F238E27FC236}">
                  <a16:creationId xmlns:a16="http://schemas.microsoft.com/office/drawing/2014/main" id="{80042E19-64CE-6D6E-B5EE-FA709B486DD8}"/>
                </a:ext>
              </a:extLst>
            </p:cNvPr>
            <p:cNvCxnSpPr>
              <a:cxnSpLocks/>
              <a:stCxn id="42" idx="2"/>
              <a:endCxn id="90" idx="6"/>
            </p:cNvCxnSpPr>
            <p:nvPr/>
          </p:nvCxnSpPr>
          <p:spPr>
            <a:xfrm flipH="1" flipV="1">
              <a:off x="2459652" y="2810911"/>
              <a:ext cx="1303564" cy="237126"/>
            </a:xfrm>
            <a:prstGeom prst="straightConnector1">
              <a:avLst/>
            </a:prstGeom>
            <a:ln w="44450">
              <a:prstDash val="solid"/>
              <a:headEnd type="none" w="med" len="med"/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接箭头连接符 93">
              <a:extLst>
                <a:ext uri="{FF2B5EF4-FFF2-40B4-BE49-F238E27FC236}">
                  <a16:creationId xmlns:a16="http://schemas.microsoft.com/office/drawing/2014/main" id="{9F4FC236-ACEB-2399-D3F6-A31E48E63E50}"/>
                </a:ext>
              </a:extLst>
            </p:cNvPr>
            <p:cNvCxnSpPr>
              <a:cxnSpLocks/>
              <a:stCxn id="72" idx="5"/>
              <a:endCxn id="74" idx="1"/>
            </p:cNvCxnSpPr>
            <p:nvPr/>
          </p:nvCxnSpPr>
          <p:spPr>
            <a:xfrm>
              <a:off x="7344129" y="1840209"/>
              <a:ext cx="1188987" cy="1331861"/>
            </a:xfrm>
            <a:prstGeom prst="straightConnector1">
              <a:avLst/>
            </a:prstGeom>
            <a:ln w="44450">
              <a:solidFill>
                <a:schemeClr val="accent3">
                  <a:lumMod val="75000"/>
                </a:schemeClr>
              </a:solidFill>
              <a:prstDash val="solid"/>
              <a:headEnd type="none" w="med" len="lg"/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接箭头连接符 94">
              <a:extLst>
                <a:ext uri="{FF2B5EF4-FFF2-40B4-BE49-F238E27FC236}">
                  <a16:creationId xmlns:a16="http://schemas.microsoft.com/office/drawing/2014/main" id="{3949E161-2C7E-5EE0-C3C1-475B76189975}"/>
                </a:ext>
              </a:extLst>
            </p:cNvPr>
            <p:cNvCxnSpPr>
              <a:cxnSpLocks/>
              <a:stCxn id="71" idx="0"/>
              <a:endCxn id="70" idx="5"/>
            </p:cNvCxnSpPr>
            <p:nvPr/>
          </p:nvCxnSpPr>
          <p:spPr>
            <a:xfrm flipH="1" flipV="1">
              <a:off x="6085775" y="2301508"/>
              <a:ext cx="442461" cy="1529970"/>
            </a:xfrm>
            <a:prstGeom prst="straightConnector1">
              <a:avLst/>
            </a:prstGeom>
            <a:ln w="44450">
              <a:solidFill>
                <a:schemeClr val="accent3">
                  <a:lumMod val="75000"/>
                </a:schemeClr>
              </a:solidFill>
              <a:prstDash val="solid"/>
              <a:headEnd type="stealth" w="med" len="lg"/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接箭头连接符 95">
              <a:extLst>
                <a:ext uri="{FF2B5EF4-FFF2-40B4-BE49-F238E27FC236}">
                  <a16:creationId xmlns:a16="http://schemas.microsoft.com/office/drawing/2014/main" id="{2B3EEBE4-4575-E570-64E0-5C26E3F77C89}"/>
                </a:ext>
              </a:extLst>
            </p:cNvPr>
            <p:cNvCxnSpPr>
              <a:cxnSpLocks/>
              <a:stCxn id="69" idx="0"/>
              <a:endCxn id="70" idx="3"/>
            </p:cNvCxnSpPr>
            <p:nvPr/>
          </p:nvCxnSpPr>
          <p:spPr>
            <a:xfrm flipV="1">
              <a:off x="5539382" y="2301509"/>
              <a:ext cx="220260" cy="714396"/>
            </a:xfrm>
            <a:prstGeom prst="straightConnector1">
              <a:avLst/>
            </a:prstGeom>
            <a:ln w="44450">
              <a:solidFill>
                <a:schemeClr val="accent3">
                  <a:lumMod val="75000"/>
                </a:schemeClr>
              </a:solidFill>
              <a:prstDash val="solid"/>
              <a:headEnd type="stealth" w="med" len="lg"/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接箭头连接符 96">
              <a:extLst>
                <a:ext uri="{FF2B5EF4-FFF2-40B4-BE49-F238E27FC236}">
                  <a16:creationId xmlns:a16="http://schemas.microsoft.com/office/drawing/2014/main" id="{C8E2FFD5-F417-022D-DEE8-F22D948624C2}"/>
                </a:ext>
              </a:extLst>
            </p:cNvPr>
            <p:cNvCxnSpPr>
              <a:cxnSpLocks/>
              <a:stCxn id="74" idx="0"/>
              <a:endCxn id="73" idx="5"/>
            </p:cNvCxnSpPr>
            <p:nvPr/>
          </p:nvCxnSpPr>
          <p:spPr>
            <a:xfrm flipH="1" flipV="1">
              <a:off x="8602482" y="2334058"/>
              <a:ext cx="93699" cy="770469"/>
            </a:xfrm>
            <a:prstGeom prst="straightConnector1">
              <a:avLst/>
            </a:prstGeom>
            <a:ln w="44450">
              <a:solidFill>
                <a:schemeClr val="accent3">
                  <a:lumMod val="75000"/>
                </a:schemeClr>
              </a:solidFill>
              <a:prstDash val="solid"/>
              <a:headEnd type="stealth" w="med" len="lg"/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椭圆 97">
              <a:extLst>
                <a:ext uri="{FF2B5EF4-FFF2-40B4-BE49-F238E27FC236}">
                  <a16:creationId xmlns:a16="http://schemas.microsoft.com/office/drawing/2014/main" id="{2732124E-753C-356D-0243-2D061E408BAB}"/>
                </a:ext>
              </a:extLst>
            </p:cNvPr>
            <p:cNvSpPr/>
            <p:nvPr/>
          </p:nvSpPr>
          <p:spPr>
            <a:xfrm>
              <a:off x="9756357" y="3011077"/>
              <a:ext cx="440761" cy="440761"/>
            </a:xfrm>
            <a:prstGeom prst="ellipse">
              <a:avLst/>
            </a:prstGeom>
            <a:solidFill>
              <a:srgbClr val="CFE2F3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solidFill>
                    <a:schemeClr val="tx1"/>
                  </a:solidFill>
                </a:rPr>
                <a:t>A</a:t>
              </a:r>
              <a:endParaRPr lang="zh-CN" alt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99" name="椭圆 98">
              <a:extLst>
                <a:ext uri="{FF2B5EF4-FFF2-40B4-BE49-F238E27FC236}">
                  <a16:creationId xmlns:a16="http://schemas.microsoft.com/office/drawing/2014/main" id="{2A89016D-AA62-015C-9E77-13E9102B621F}"/>
                </a:ext>
              </a:extLst>
            </p:cNvPr>
            <p:cNvSpPr/>
            <p:nvPr/>
          </p:nvSpPr>
          <p:spPr>
            <a:xfrm>
              <a:off x="10270608" y="1928289"/>
              <a:ext cx="440761" cy="440761"/>
            </a:xfrm>
            <a:prstGeom prst="ellipse">
              <a:avLst/>
            </a:prstGeom>
            <a:solidFill>
              <a:srgbClr val="CFE2F3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solidFill>
                    <a:schemeClr val="tx1"/>
                  </a:solidFill>
                </a:rPr>
                <a:t>C</a:t>
              </a:r>
              <a:endParaRPr lang="zh-CN" alt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00" name="椭圆 99">
              <a:extLst>
                <a:ext uri="{FF2B5EF4-FFF2-40B4-BE49-F238E27FC236}">
                  <a16:creationId xmlns:a16="http://schemas.microsoft.com/office/drawing/2014/main" id="{EC736DA0-845A-7778-5674-AF5537326651}"/>
                </a:ext>
              </a:extLst>
            </p:cNvPr>
            <p:cNvSpPr/>
            <p:nvPr/>
          </p:nvSpPr>
          <p:spPr>
            <a:xfrm>
              <a:off x="10824892" y="3864395"/>
              <a:ext cx="440761" cy="440761"/>
            </a:xfrm>
            <a:prstGeom prst="ellipse">
              <a:avLst/>
            </a:prstGeom>
            <a:solidFill>
              <a:srgbClr val="CFE2F3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solidFill>
                    <a:schemeClr val="tx1"/>
                  </a:solidFill>
                </a:rPr>
                <a:t>F</a:t>
              </a:r>
              <a:endParaRPr lang="zh-CN" alt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01" name="椭圆 100">
              <a:extLst>
                <a:ext uri="{FF2B5EF4-FFF2-40B4-BE49-F238E27FC236}">
                  <a16:creationId xmlns:a16="http://schemas.microsoft.com/office/drawing/2014/main" id="{B54A1465-0DD5-C9F4-5DE8-A90147BEA291}"/>
                </a:ext>
              </a:extLst>
            </p:cNvPr>
            <p:cNvSpPr/>
            <p:nvPr/>
          </p:nvSpPr>
          <p:spPr>
            <a:xfrm>
              <a:off x="11565617" y="1466991"/>
              <a:ext cx="440761" cy="440761"/>
            </a:xfrm>
            <a:prstGeom prst="ellipse">
              <a:avLst/>
            </a:prstGeom>
            <a:solidFill>
              <a:srgbClr val="CFE2F3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solidFill>
                    <a:schemeClr val="tx1"/>
                  </a:solidFill>
                </a:rPr>
                <a:t>B</a:t>
              </a:r>
              <a:endParaRPr lang="zh-CN" alt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02" name="椭圆 101">
              <a:extLst>
                <a:ext uri="{FF2B5EF4-FFF2-40B4-BE49-F238E27FC236}">
                  <a16:creationId xmlns:a16="http://schemas.microsoft.com/office/drawing/2014/main" id="{2609676D-F884-3EB2-40D2-D5B53BC65061}"/>
                </a:ext>
              </a:extLst>
            </p:cNvPr>
            <p:cNvSpPr/>
            <p:nvPr/>
          </p:nvSpPr>
          <p:spPr>
            <a:xfrm>
              <a:off x="12821222" y="1970629"/>
              <a:ext cx="440761" cy="440761"/>
            </a:xfrm>
            <a:prstGeom prst="ellipse">
              <a:avLst/>
            </a:prstGeom>
            <a:solidFill>
              <a:srgbClr val="CFE2F3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solidFill>
                    <a:schemeClr val="tx1"/>
                  </a:solidFill>
                </a:rPr>
                <a:t>E</a:t>
              </a:r>
              <a:endParaRPr lang="zh-CN" alt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03" name="椭圆 102">
              <a:extLst>
                <a:ext uri="{FF2B5EF4-FFF2-40B4-BE49-F238E27FC236}">
                  <a16:creationId xmlns:a16="http://schemas.microsoft.com/office/drawing/2014/main" id="{1746EBB4-F9C0-3C11-EA8D-570306014BE0}"/>
                </a:ext>
              </a:extLst>
            </p:cNvPr>
            <p:cNvSpPr/>
            <p:nvPr/>
          </p:nvSpPr>
          <p:spPr>
            <a:xfrm>
              <a:off x="13078612" y="3124984"/>
              <a:ext cx="440761" cy="440761"/>
            </a:xfrm>
            <a:prstGeom prst="ellipse">
              <a:avLst/>
            </a:prstGeom>
            <a:solidFill>
              <a:srgbClr val="CFE2F3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solidFill>
                    <a:schemeClr val="tx1"/>
                  </a:solidFill>
                </a:rPr>
                <a:t>D</a:t>
              </a:r>
              <a:endParaRPr lang="zh-CN" alt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04" name="椭圆 103">
              <a:extLst>
                <a:ext uri="{FF2B5EF4-FFF2-40B4-BE49-F238E27FC236}">
                  <a16:creationId xmlns:a16="http://schemas.microsoft.com/office/drawing/2014/main" id="{9E1A125C-78FC-ED2B-5AD3-B9981C178253}"/>
                </a:ext>
              </a:extLst>
            </p:cNvPr>
            <p:cNvSpPr/>
            <p:nvPr/>
          </p:nvSpPr>
          <p:spPr>
            <a:xfrm>
              <a:off x="12150724" y="3898253"/>
              <a:ext cx="440761" cy="44076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solidFill>
                    <a:schemeClr val="tx1"/>
                  </a:solidFill>
                </a:rPr>
                <a:t>G</a:t>
              </a:r>
              <a:endParaRPr lang="zh-CN" altLang="en-US" sz="2400" dirty="0">
                <a:solidFill>
                  <a:schemeClr val="tx1"/>
                </a:solidFill>
              </a:endParaRPr>
            </a:p>
          </p:txBody>
        </p:sp>
        <p:cxnSp>
          <p:nvCxnSpPr>
            <p:cNvPr id="105" name="直接箭头连接符 104">
              <a:extLst>
                <a:ext uri="{FF2B5EF4-FFF2-40B4-BE49-F238E27FC236}">
                  <a16:creationId xmlns:a16="http://schemas.microsoft.com/office/drawing/2014/main" id="{F3673CFB-2D7C-3C79-0861-F634A95A92AE}"/>
                </a:ext>
              </a:extLst>
            </p:cNvPr>
            <p:cNvCxnSpPr>
              <a:cxnSpLocks/>
              <a:stCxn id="104" idx="1"/>
              <a:endCxn id="98" idx="5"/>
            </p:cNvCxnSpPr>
            <p:nvPr/>
          </p:nvCxnSpPr>
          <p:spPr>
            <a:xfrm flipH="1" flipV="1">
              <a:off x="10132571" y="3387290"/>
              <a:ext cx="2082701" cy="575511"/>
            </a:xfrm>
            <a:prstGeom prst="straightConnector1">
              <a:avLst/>
            </a:prstGeom>
            <a:ln w="44450">
              <a:solidFill>
                <a:srgbClr val="00BBFE"/>
              </a:solidFill>
              <a:prstDash val="solid"/>
              <a:headEnd type="stealth" w="med" len="lg"/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接箭头连接符 105">
              <a:extLst>
                <a:ext uri="{FF2B5EF4-FFF2-40B4-BE49-F238E27FC236}">
                  <a16:creationId xmlns:a16="http://schemas.microsoft.com/office/drawing/2014/main" id="{0C2263B0-05D8-62C8-B491-C89BC9BDBE0D}"/>
                </a:ext>
              </a:extLst>
            </p:cNvPr>
            <p:cNvCxnSpPr>
              <a:cxnSpLocks/>
              <a:stCxn id="104" idx="0"/>
              <a:endCxn id="101" idx="4"/>
            </p:cNvCxnSpPr>
            <p:nvPr/>
          </p:nvCxnSpPr>
          <p:spPr>
            <a:xfrm flipH="1" flipV="1">
              <a:off x="11785998" y="1907751"/>
              <a:ext cx="585107" cy="1990502"/>
            </a:xfrm>
            <a:prstGeom prst="straightConnector1">
              <a:avLst/>
            </a:prstGeom>
            <a:ln w="44450">
              <a:solidFill>
                <a:srgbClr val="00BBFE"/>
              </a:solidFill>
              <a:prstDash val="solid"/>
              <a:headEnd type="stealth" w="med" len="lg"/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直接箭头连接符 106">
              <a:extLst>
                <a:ext uri="{FF2B5EF4-FFF2-40B4-BE49-F238E27FC236}">
                  <a16:creationId xmlns:a16="http://schemas.microsoft.com/office/drawing/2014/main" id="{35A76B25-3690-4BF8-D735-BC480105A1EA}"/>
                </a:ext>
              </a:extLst>
            </p:cNvPr>
            <p:cNvCxnSpPr>
              <a:cxnSpLocks/>
              <a:stCxn id="98" idx="0"/>
              <a:endCxn id="99" idx="3"/>
            </p:cNvCxnSpPr>
            <p:nvPr/>
          </p:nvCxnSpPr>
          <p:spPr>
            <a:xfrm flipV="1">
              <a:off x="9976738" y="2304503"/>
              <a:ext cx="358418" cy="706575"/>
            </a:xfrm>
            <a:prstGeom prst="straightConnector1">
              <a:avLst/>
            </a:prstGeom>
            <a:ln w="44450">
              <a:solidFill>
                <a:schemeClr val="accent3">
                  <a:lumMod val="75000"/>
                </a:schemeClr>
              </a:solidFill>
              <a:prstDash val="solid"/>
              <a:headEnd type="stealth" w="med" len="lg"/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接箭头连接符 107">
              <a:extLst>
                <a:ext uri="{FF2B5EF4-FFF2-40B4-BE49-F238E27FC236}">
                  <a16:creationId xmlns:a16="http://schemas.microsoft.com/office/drawing/2014/main" id="{AAA3EB75-F3F0-4304-E267-F693F96B911B}"/>
                </a:ext>
              </a:extLst>
            </p:cNvPr>
            <p:cNvCxnSpPr>
              <a:cxnSpLocks/>
              <a:stCxn id="100" idx="0"/>
              <a:endCxn id="99" idx="5"/>
            </p:cNvCxnSpPr>
            <p:nvPr/>
          </p:nvCxnSpPr>
          <p:spPr>
            <a:xfrm flipH="1" flipV="1">
              <a:off x="10646821" y="2304503"/>
              <a:ext cx="398452" cy="1559892"/>
            </a:xfrm>
            <a:prstGeom prst="straightConnector1">
              <a:avLst/>
            </a:prstGeom>
            <a:ln w="44450">
              <a:solidFill>
                <a:schemeClr val="accent3">
                  <a:lumMod val="75000"/>
                </a:schemeClr>
              </a:solidFill>
              <a:prstDash val="solid"/>
              <a:headEnd type="stealth" w="med" len="lg"/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接箭头连接符 108">
              <a:extLst>
                <a:ext uri="{FF2B5EF4-FFF2-40B4-BE49-F238E27FC236}">
                  <a16:creationId xmlns:a16="http://schemas.microsoft.com/office/drawing/2014/main" id="{91A49FC4-37A7-0EBF-046C-897C5F300FF6}"/>
                </a:ext>
              </a:extLst>
            </p:cNvPr>
            <p:cNvCxnSpPr>
              <a:cxnSpLocks/>
              <a:stCxn id="100" idx="7"/>
              <a:endCxn id="102" idx="2"/>
            </p:cNvCxnSpPr>
            <p:nvPr/>
          </p:nvCxnSpPr>
          <p:spPr>
            <a:xfrm flipV="1">
              <a:off x="11201106" y="2191010"/>
              <a:ext cx="1620117" cy="1737932"/>
            </a:xfrm>
            <a:prstGeom prst="straightConnector1">
              <a:avLst/>
            </a:prstGeom>
            <a:ln w="44450">
              <a:solidFill>
                <a:schemeClr val="accent3">
                  <a:lumMod val="75000"/>
                </a:schemeClr>
              </a:solidFill>
              <a:prstDash val="solid"/>
              <a:headEnd type="stealth" w="med" len="lg"/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接箭头连接符 109">
              <a:extLst>
                <a:ext uri="{FF2B5EF4-FFF2-40B4-BE49-F238E27FC236}">
                  <a16:creationId xmlns:a16="http://schemas.microsoft.com/office/drawing/2014/main" id="{C55ED02B-902A-4095-0E64-D93B973DD67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276495" y="3353633"/>
              <a:ext cx="1802118" cy="714005"/>
            </a:xfrm>
            <a:prstGeom prst="straightConnector1">
              <a:avLst/>
            </a:prstGeom>
            <a:ln w="44450">
              <a:solidFill>
                <a:schemeClr val="accent3">
                  <a:lumMod val="75000"/>
                </a:schemeClr>
              </a:solidFill>
              <a:prstDash val="solid"/>
              <a:headEnd type="none" w="med" len="lg"/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直接箭头连接符 110">
              <a:extLst>
                <a:ext uri="{FF2B5EF4-FFF2-40B4-BE49-F238E27FC236}">
                  <a16:creationId xmlns:a16="http://schemas.microsoft.com/office/drawing/2014/main" id="{A78AE9A0-9BD2-4B37-46BB-999C94927E5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263416" y="3475566"/>
              <a:ext cx="1842571" cy="709925"/>
            </a:xfrm>
            <a:prstGeom prst="straightConnector1">
              <a:avLst/>
            </a:prstGeom>
            <a:ln w="44450">
              <a:solidFill>
                <a:srgbClr val="00BBFE"/>
              </a:solidFill>
              <a:prstDash val="solid"/>
              <a:headEnd type="none" w="med" len="lg"/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直接箭头连接符 111">
              <a:extLst>
                <a:ext uri="{FF2B5EF4-FFF2-40B4-BE49-F238E27FC236}">
                  <a16:creationId xmlns:a16="http://schemas.microsoft.com/office/drawing/2014/main" id="{EB06D815-87FC-9368-991E-619EAFDE75C3}"/>
                </a:ext>
              </a:extLst>
            </p:cNvPr>
            <p:cNvCxnSpPr>
              <a:cxnSpLocks/>
              <a:stCxn id="103" idx="1"/>
              <a:endCxn id="101" idx="5"/>
            </p:cNvCxnSpPr>
            <p:nvPr/>
          </p:nvCxnSpPr>
          <p:spPr>
            <a:xfrm flipH="1" flipV="1">
              <a:off x="11941830" y="1843204"/>
              <a:ext cx="1201329" cy="1346328"/>
            </a:xfrm>
            <a:prstGeom prst="straightConnector1">
              <a:avLst/>
            </a:prstGeom>
            <a:ln w="44450">
              <a:solidFill>
                <a:schemeClr val="accent3">
                  <a:lumMod val="75000"/>
                </a:schemeClr>
              </a:solidFill>
              <a:prstDash val="solid"/>
              <a:headEnd type="stealth" w="med" len="lg"/>
              <a:tailEnd type="non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直接箭头连接符 112">
              <a:extLst>
                <a:ext uri="{FF2B5EF4-FFF2-40B4-BE49-F238E27FC236}">
                  <a16:creationId xmlns:a16="http://schemas.microsoft.com/office/drawing/2014/main" id="{C195CB14-2773-08D9-4684-F395BBE2C8C3}"/>
                </a:ext>
              </a:extLst>
            </p:cNvPr>
            <p:cNvCxnSpPr>
              <a:cxnSpLocks/>
              <a:stCxn id="103" idx="0"/>
              <a:endCxn id="102" idx="5"/>
            </p:cNvCxnSpPr>
            <p:nvPr/>
          </p:nvCxnSpPr>
          <p:spPr>
            <a:xfrm flipH="1" flipV="1">
              <a:off x="13197435" y="2346843"/>
              <a:ext cx="101557" cy="778142"/>
            </a:xfrm>
            <a:prstGeom prst="straightConnector1">
              <a:avLst/>
            </a:prstGeom>
            <a:ln w="44450">
              <a:solidFill>
                <a:schemeClr val="accent3">
                  <a:lumMod val="75000"/>
                </a:schemeClr>
              </a:solidFill>
              <a:prstDash val="solid"/>
              <a:headEnd type="stealth" w="med" len="lg"/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直接箭头连接符 113">
              <a:extLst>
                <a:ext uri="{FF2B5EF4-FFF2-40B4-BE49-F238E27FC236}">
                  <a16:creationId xmlns:a16="http://schemas.microsoft.com/office/drawing/2014/main" id="{76AB3217-2751-E51D-37A4-690CAABD3FFD}"/>
                </a:ext>
              </a:extLst>
            </p:cNvPr>
            <p:cNvCxnSpPr>
              <a:cxnSpLocks/>
              <a:stCxn id="99" idx="7"/>
              <a:endCxn id="101" idx="2"/>
            </p:cNvCxnSpPr>
            <p:nvPr/>
          </p:nvCxnSpPr>
          <p:spPr>
            <a:xfrm flipV="1">
              <a:off x="10646821" y="1687371"/>
              <a:ext cx="918796" cy="305465"/>
            </a:xfrm>
            <a:prstGeom prst="straightConnector1">
              <a:avLst/>
            </a:prstGeom>
            <a:ln w="44450">
              <a:solidFill>
                <a:srgbClr val="00BBFE"/>
              </a:solidFill>
              <a:prstDash val="solid"/>
              <a:headEnd type="none" w="med" len="lg"/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F834251-8FB9-A8F7-1773-29E65768F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D7BD4-580B-4225-96B5-E6E8B87D084B}" type="datetime1">
              <a:rPr lang="en-US" altLang="zh-CN" smtClean="0"/>
              <a:t>9/16/2024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F5B6E5B-94A8-B92C-C133-89D7F4953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RoarGraph, Meng Chen</a:t>
            </a: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6EE3EA5-9A15-24B6-3D05-23A3E20F57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25D2A-E69E-45E6-911F-BBB6CFAA6D63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28921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组合 56">
            <a:extLst>
              <a:ext uri="{FF2B5EF4-FFF2-40B4-BE49-F238E27FC236}">
                <a16:creationId xmlns:a16="http://schemas.microsoft.com/office/drawing/2014/main" id="{637EBAC5-90FD-0630-707E-3807A334A3C4}"/>
              </a:ext>
            </a:extLst>
          </p:cNvPr>
          <p:cNvGrpSpPr/>
          <p:nvPr/>
        </p:nvGrpSpPr>
        <p:grpSpPr>
          <a:xfrm>
            <a:off x="2874581" y="1814688"/>
            <a:ext cx="5880043" cy="4324194"/>
            <a:chOff x="2589105" y="865650"/>
            <a:chExt cx="7332244" cy="567154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446A930E-1D2C-8E34-2E23-823CE45B2AC8}"/>
                </a:ext>
              </a:extLst>
            </p:cNvPr>
            <p:cNvGrpSpPr/>
            <p:nvPr/>
          </p:nvGrpSpPr>
          <p:grpSpPr>
            <a:xfrm>
              <a:off x="3290051" y="1205497"/>
              <a:ext cx="2062659" cy="4077176"/>
              <a:chOff x="5860275" y="1507586"/>
              <a:chExt cx="2162411" cy="4274351"/>
            </a:xfrm>
          </p:grpSpPr>
          <p:sp>
            <p:nvSpPr>
              <p:cNvPr id="5" name="椭圆 4">
                <a:extLst>
                  <a:ext uri="{FF2B5EF4-FFF2-40B4-BE49-F238E27FC236}">
                    <a16:creationId xmlns:a16="http://schemas.microsoft.com/office/drawing/2014/main" id="{999AF063-0E8F-7D0B-ADE7-D4107AC4CDAB}"/>
                  </a:ext>
                </a:extLst>
              </p:cNvPr>
              <p:cNvSpPr/>
              <p:nvPr/>
            </p:nvSpPr>
            <p:spPr>
              <a:xfrm>
                <a:off x="7624508" y="5387551"/>
                <a:ext cx="394386" cy="394386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400" dirty="0">
                    <a:solidFill>
                      <a:schemeClr val="tx1"/>
                    </a:solidFill>
                  </a:rPr>
                  <a:t>G</a:t>
                </a:r>
                <a:endParaRPr lang="zh-CN" alt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" name="椭圆 5">
                <a:extLst>
                  <a:ext uri="{FF2B5EF4-FFF2-40B4-BE49-F238E27FC236}">
                    <a16:creationId xmlns:a16="http://schemas.microsoft.com/office/drawing/2014/main" id="{4E18C2D9-50D6-BEBD-BDDF-3EF7C63534C3}"/>
                  </a:ext>
                </a:extLst>
              </p:cNvPr>
              <p:cNvSpPr/>
              <p:nvPr/>
            </p:nvSpPr>
            <p:spPr>
              <a:xfrm>
                <a:off x="7628300" y="4765960"/>
                <a:ext cx="394386" cy="394386"/>
              </a:xfrm>
              <a:prstGeom prst="ellipse">
                <a:avLst/>
              </a:prstGeom>
              <a:solidFill>
                <a:srgbClr val="CFE2F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400" dirty="0">
                    <a:solidFill>
                      <a:schemeClr val="tx1"/>
                    </a:solidFill>
                  </a:rPr>
                  <a:t>F</a:t>
                </a:r>
                <a:endParaRPr lang="zh-CN" alt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椭圆 6">
                <a:extLst>
                  <a:ext uri="{FF2B5EF4-FFF2-40B4-BE49-F238E27FC236}">
                    <a16:creationId xmlns:a16="http://schemas.microsoft.com/office/drawing/2014/main" id="{1D7AA43F-0534-6878-9CB2-E15242B92FD4}"/>
                  </a:ext>
                </a:extLst>
              </p:cNvPr>
              <p:cNvSpPr/>
              <p:nvPr/>
            </p:nvSpPr>
            <p:spPr>
              <a:xfrm>
                <a:off x="7619464" y="4051498"/>
                <a:ext cx="394386" cy="394386"/>
              </a:xfrm>
              <a:prstGeom prst="ellipse">
                <a:avLst/>
              </a:prstGeom>
              <a:solidFill>
                <a:srgbClr val="CFE2F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400" dirty="0">
                    <a:solidFill>
                      <a:schemeClr val="tx1"/>
                    </a:solidFill>
                  </a:rPr>
                  <a:t>E</a:t>
                </a:r>
                <a:endParaRPr lang="zh-CN" alt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" name="椭圆 7">
                <a:extLst>
                  <a:ext uri="{FF2B5EF4-FFF2-40B4-BE49-F238E27FC236}">
                    <a16:creationId xmlns:a16="http://schemas.microsoft.com/office/drawing/2014/main" id="{4B061326-B5B2-C261-A1BA-427F2656441D}"/>
                  </a:ext>
                </a:extLst>
              </p:cNvPr>
              <p:cNvSpPr/>
              <p:nvPr/>
            </p:nvSpPr>
            <p:spPr>
              <a:xfrm>
                <a:off x="7624508" y="3388740"/>
                <a:ext cx="394386" cy="394386"/>
              </a:xfrm>
              <a:prstGeom prst="ellipse">
                <a:avLst/>
              </a:prstGeom>
              <a:solidFill>
                <a:srgbClr val="CFE2F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400" dirty="0">
                    <a:solidFill>
                      <a:schemeClr val="tx1"/>
                    </a:solidFill>
                  </a:rPr>
                  <a:t>D</a:t>
                </a:r>
                <a:endParaRPr lang="zh-CN" alt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" name="椭圆 8">
                <a:extLst>
                  <a:ext uri="{FF2B5EF4-FFF2-40B4-BE49-F238E27FC236}">
                    <a16:creationId xmlns:a16="http://schemas.microsoft.com/office/drawing/2014/main" id="{C33614D1-8BBB-FE1D-462A-9A07AFC4D8A0}"/>
                  </a:ext>
                </a:extLst>
              </p:cNvPr>
              <p:cNvSpPr/>
              <p:nvPr/>
            </p:nvSpPr>
            <p:spPr>
              <a:xfrm>
                <a:off x="7624508" y="2752005"/>
                <a:ext cx="394386" cy="394386"/>
              </a:xfrm>
              <a:prstGeom prst="ellipse">
                <a:avLst/>
              </a:prstGeom>
              <a:solidFill>
                <a:srgbClr val="CFE2F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400" dirty="0">
                    <a:solidFill>
                      <a:schemeClr val="tx1"/>
                    </a:solidFill>
                  </a:rPr>
                  <a:t>C</a:t>
                </a:r>
                <a:endParaRPr lang="zh-CN" alt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椭圆 9">
                <a:extLst>
                  <a:ext uri="{FF2B5EF4-FFF2-40B4-BE49-F238E27FC236}">
                    <a16:creationId xmlns:a16="http://schemas.microsoft.com/office/drawing/2014/main" id="{45062F11-6386-D08A-13AF-E6F852688276}"/>
                  </a:ext>
                </a:extLst>
              </p:cNvPr>
              <p:cNvSpPr/>
              <p:nvPr/>
            </p:nvSpPr>
            <p:spPr>
              <a:xfrm>
                <a:off x="7624508" y="2109667"/>
                <a:ext cx="394386" cy="394386"/>
              </a:xfrm>
              <a:prstGeom prst="ellipse">
                <a:avLst/>
              </a:prstGeom>
              <a:solidFill>
                <a:srgbClr val="CFE2F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400" dirty="0">
                    <a:solidFill>
                      <a:schemeClr val="tx1"/>
                    </a:solidFill>
                  </a:rPr>
                  <a:t>B</a:t>
                </a:r>
                <a:endParaRPr lang="zh-CN" alt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椭圆 10">
                <a:extLst>
                  <a:ext uri="{FF2B5EF4-FFF2-40B4-BE49-F238E27FC236}">
                    <a16:creationId xmlns:a16="http://schemas.microsoft.com/office/drawing/2014/main" id="{04220790-0A6A-D514-D293-6A4A4D320ECB}"/>
                  </a:ext>
                </a:extLst>
              </p:cNvPr>
              <p:cNvSpPr/>
              <p:nvPr/>
            </p:nvSpPr>
            <p:spPr>
              <a:xfrm>
                <a:off x="7624508" y="1507586"/>
                <a:ext cx="394386" cy="394386"/>
              </a:xfrm>
              <a:prstGeom prst="ellipse">
                <a:avLst/>
              </a:prstGeom>
              <a:solidFill>
                <a:srgbClr val="CFE2F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400" dirty="0">
                    <a:solidFill>
                      <a:schemeClr val="tx1"/>
                    </a:solidFill>
                  </a:rPr>
                  <a:t>A</a:t>
                </a:r>
                <a:endParaRPr lang="zh-CN" altLang="en-US" sz="2400" dirty="0">
                  <a:solidFill>
                    <a:schemeClr val="tx1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椭圆 11">
                    <a:extLst>
                      <a:ext uri="{FF2B5EF4-FFF2-40B4-BE49-F238E27FC236}">
                        <a16:creationId xmlns:a16="http://schemas.microsoft.com/office/drawing/2014/main" id="{235A8CE2-4FC3-89FE-B27E-55DC9CC770D1}"/>
                      </a:ext>
                    </a:extLst>
                  </p:cNvPr>
                  <p:cNvSpPr/>
                  <p:nvPr/>
                </p:nvSpPr>
                <p:spPr>
                  <a:xfrm>
                    <a:off x="5860275" y="4269708"/>
                    <a:ext cx="394386" cy="394386"/>
                  </a:xfrm>
                  <a:prstGeom prst="ellipse">
                    <a:avLst/>
                  </a:prstGeom>
                  <a:solidFill>
                    <a:srgbClr val="B6D7A8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6">
                      <a:shade val="15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16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b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US" altLang="zh-CN" sz="1600" b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𝐐</m:t>
                              </m:r>
                            </m:e>
                            <m:sub>
                              <m:r>
                                <a:rPr lang="en-US" altLang="zh-CN" sz="1600" b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sz="1600" b="1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2" name="椭圆 11">
                    <a:extLst>
                      <a:ext uri="{FF2B5EF4-FFF2-40B4-BE49-F238E27FC236}">
                        <a16:creationId xmlns:a16="http://schemas.microsoft.com/office/drawing/2014/main" id="{235A8CE2-4FC3-89FE-B27E-55DC9CC770D1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60275" y="4269708"/>
                    <a:ext cx="394386" cy="394386"/>
                  </a:xfrm>
                  <a:prstGeom prst="ellipse">
                    <a:avLst/>
                  </a:prstGeom>
                  <a:blipFill>
                    <a:blip r:embed="rId3"/>
                    <a:stretch>
                      <a:fillRect l="-13462" r="-5769" b="-14286"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椭圆 12">
                    <a:extLst>
                      <a:ext uri="{FF2B5EF4-FFF2-40B4-BE49-F238E27FC236}">
                        <a16:creationId xmlns:a16="http://schemas.microsoft.com/office/drawing/2014/main" id="{BAF2C762-1DCC-9BA1-B318-F3D81FDABAFA}"/>
                      </a:ext>
                    </a:extLst>
                  </p:cNvPr>
                  <p:cNvSpPr/>
                  <p:nvPr/>
                </p:nvSpPr>
                <p:spPr>
                  <a:xfrm>
                    <a:off x="5860275" y="1980731"/>
                    <a:ext cx="394386" cy="394386"/>
                  </a:xfrm>
                  <a:prstGeom prst="ellipse">
                    <a:avLst/>
                  </a:prstGeom>
                  <a:solidFill>
                    <a:srgbClr val="B6D7A8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6">
                      <a:shade val="15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16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b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US" altLang="zh-CN" sz="1600" b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𝐐</m:t>
                              </m:r>
                            </m:e>
                            <m:sub>
                              <m:r>
                                <a:rPr lang="en-US" altLang="zh-CN" sz="1600" b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sz="1400" b="1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3" name="椭圆 12">
                    <a:extLst>
                      <a:ext uri="{FF2B5EF4-FFF2-40B4-BE49-F238E27FC236}">
                        <a16:creationId xmlns:a16="http://schemas.microsoft.com/office/drawing/2014/main" id="{BAF2C762-1DCC-9BA1-B318-F3D81FDABAF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60275" y="1980731"/>
                    <a:ext cx="394386" cy="394386"/>
                  </a:xfrm>
                  <a:prstGeom prst="ellipse">
                    <a:avLst/>
                  </a:prstGeom>
                  <a:blipFill>
                    <a:blip r:embed="rId4"/>
                    <a:stretch>
                      <a:fillRect l="-13462" r="-5769" b="-14286"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4" name="直接箭头连接符 13">
                <a:extLst>
                  <a:ext uri="{FF2B5EF4-FFF2-40B4-BE49-F238E27FC236}">
                    <a16:creationId xmlns:a16="http://schemas.microsoft.com/office/drawing/2014/main" id="{4CC3D589-AD64-835D-FD0E-F2B771D6BD96}"/>
                  </a:ext>
                </a:extLst>
              </p:cNvPr>
              <p:cNvCxnSpPr>
                <a:cxnSpLocks/>
                <a:stCxn id="12" idx="5"/>
                <a:endCxn id="6" idx="2"/>
              </p:cNvCxnSpPr>
              <p:nvPr/>
            </p:nvCxnSpPr>
            <p:spPr>
              <a:xfrm>
                <a:off x="6196905" y="4606338"/>
                <a:ext cx="1431395" cy="356815"/>
              </a:xfrm>
              <a:prstGeom prst="straightConnector1">
                <a:avLst/>
              </a:prstGeom>
              <a:ln w="41275">
                <a:solidFill>
                  <a:srgbClr val="F1C232"/>
                </a:solidFill>
                <a:headEnd type="none" w="med" len="med"/>
                <a:tailEnd type="stealth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直接箭头连接符 14">
                <a:extLst>
                  <a:ext uri="{FF2B5EF4-FFF2-40B4-BE49-F238E27FC236}">
                    <a16:creationId xmlns:a16="http://schemas.microsoft.com/office/drawing/2014/main" id="{0FB84D4A-CF9B-1863-E386-55A4360EBF9D}"/>
                  </a:ext>
                </a:extLst>
              </p:cNvPr>
              <p:cNvCxnSpPr>
                <a:cxnSpLocks/>
                <a:stCxn id="12" idx="7"/>
                <a:endCxn id="8" idx="3"/>
              </p:cNvCxnSpPr>
              <p:nvPr/>
            </p:nvCxnSpPr>
            <p:spPr>
              <a:xfrm flipV="1">
                <a:off x="6196905" y="3725370"/>
                <a:ext cx="1485359" cy="602094"/>
              </a:xfrm>
              <a:prstGeom prst="straightConnector1">
                <a:avLst/>
              </a:prstGeom>
              <a:ln w="41275">
                <a:solidFill>
                  <a:srgbClr val="F1C232"/>
                </a:solidFill>
                <a:headEnd type="none" w="med" len="med"/>
                <a:tailEnd type="stealth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直接箭头连接符 15">
                <a:extLst>
                  <a:ext uri="{FF2B5EF4-FFF2-40B4-BE49-F238E27FC236}">
                    <a16:creationId xmlns:a16="http://schemas.microsoft.com/office/drawing/2014/main" id="{4F8C2A61-76FF-4B72-80E6-1980BAE10A1C}"/>
                  </a:ext>
                </a:extLst>
              </p:cNvPr>
              <p:cNvCxnSpPr>
                <a:cxnSpLocks/>
                <a:stCxn id="13" idx="5"/>
                <a:endCxn id="6" idx="0"/>
              </p:cNvCxnSpPr>
              <p:nvPr/>
            </p:nvCxnSpPr>
            <p:spPr>
              <a:xfrm>
                <a:off x="6196905" y="2317361"/>
                <a:ext cx="1628588" cy="2448599"/>
              </a:xfrm>
              <a:prstGeom prst="straightConnector1">
                <a:avLst/>
              </a:prstGeom>
              <a:ln w="41275">
                <a:solidFill>
                  <a:srgbClr val="F1C232"/>
                </a:solidFill>
                <a:headEnd type="none" w="med" len="med"/>
                <a:tailEnd type="stealth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直接箭头连接符 16">
                <a:extLst>
                  <a:ext uri="{FF2B5EF4-FFF2-40B4-BE49-F238E27FC236}">
                    <a16:creationId xmlns:a16="http://schemas.microsoft.com/office/drawing/2014/main" id="{E6548A76-4B71-2688-C5CD-0F4E35F22027}"/>
                  </a:ext>
                </a:extLst>
              </p:cNvPr>
              <p:cNvCxnSpPr>
                <a:cxnSpLocks/>
                <a:stCxn id="13" idx="7"/>
                <a:endCxn id="11" idx="2"/>
              </p:cNvCxnSpPr>
              <p:nvPr/>
            </p:nvCxnSpPr>
            <p:spPr>
              <a:xfrm flipV="1">
                <a:off x="6196905" y="1704779"/>
                <a:ext cx="1427603" cy="333708"/>
              </a:xfrm>
              <a:prstGeom prst="straightConnector1">
                <a:avLst/>
              </a:prstGeom>
              <a:ln w="41275">
                <a:solidFill>
                  <a:srgbClr val="F1C232"/>
                </a:solidFill>
                <a:headEnd type="none" w="sm" len="lg"/>
                <a:tailEnd type="stealth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椭圆 17">
                    <a:extLst>
                      <a:ext uri="{FF2B5EF4-FFF2-40B4-BE49-F238E27FC236}">
                        <a16:creationId xmlns:a16="http://schemas.microsoft.com/office/drawing/2014/main" id="{D540E59B-C52D-D7A5-FD65-DE574DC052EC}"/>
                      </a:ext>
                    </a:extLst>
                  </p:cNvPr>
                  <p:cNvSpPr/>
                  <p:nvPr/>
                </p:nvSpPr>
                <p:spPr>
                  <a:xfrm>
                    <a:off x="5863517" y="3140146"/>
                    <a:ext cx="394386" cy="394386"/>
                  </a:xfrm>
                  <a:prstGeom prst="ellipse">
                    <a:avLst/>
                  </a:prstGeom>
                  <a:solidFill>
                    <a:srgbClr val="B6D7A8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6">
                      <a:shade val="15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16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b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US" altLang="zh-CN" sz="1600" b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𝐐</m:t>
                              </m:r>
                            </m:e>
                            <m:sub>
                              <m:r>
                                <a:rPr lang="en-US" altLang="zh-CN" sz="1600" b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sz="1600" b="1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8" name="椭圆 17">
                    <a:extLst>
                      <a:ext uri="{FF2B5EF4-FFF2-40B4-BE49-F238E27FC236}">
                        <a16:creationId xmlns:a16="http://schemas.microsoft.com/office/drawing/2014/main" id="{D540E59B-C52D-D7A5-FD65-DE574DC052E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63517" y="3140146"/>
                    <a:ext cx="394386" cy="394386"/>
                  </a:xfrm>
                  <a:prstGeom prst="ellipse">
                    <a:avLst/>
                  </a:prstGeom>
                  <a:blipFill>
                    <a:blip r:embed="rId5"/>
                    <a:stretch>
                      <a:fillRect l="-13725" r="-5882" b="-14286"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9" name="直接箭头连接符 18">
                <a:extLst>
                  <a:ext uri="{FF2B5EF4-FFF2-40B4-BE49-F238E27FC236}">
                    <a16:creationId xmlns:a16="http://schemas.microsoft.com/office/drawing/2014/main" id="{3711DF24-79A8-2DF0-1871-C8CE4E54218E}"/>
                  </a:ext>
                </a:extLst>
              </p:cNvPr>
              <p:cNvCxnSpPr>
                <a:cxnSpLocks/>
                <a:stCxn id="18" idx="7"/>
                <a:endCxn id="10" idx="2"/>
              </p:cNvCxnSpPr>
              <p:nvPr/>
            </p:nvCxnSpPr>
            <p:spPr>
              <a:xfrm flipV="1">
                <a:off x="6200147" y="2306860"/>
                <a:ext cx="1424361" cy="891042"/>
              </a:xfrm>
              <a:prstGeom prst="straightConnector1">
                <a:avLst/>
              </a:prstGeom>
              <a:ln w="41275">
                <a:solidFill>
                  <a:srgbClr val="F1C232"/>
                </a:solidFill>
                <a:headEnd type="none" w="med" len="med"/>
                <a:tailEnd type="stealth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接箭头连接符 19">
                <a:extLst>
                  <a:ext uri="{FF2B5EF4-FFF2-40B4-BE49-F238E27FC236}">
                    <a16:creationId xmlns:a16="http://schemas.microsoft.com/office/drawing/2014/main" id="{7FFA5CC8-A76A-C33E-DBCA-A7379BB07A07}"/>
                  </a:ext>
                </a:extLst>
              </p:cNvPr>
              <p:cNvCxnSpPr>
                <a:cxnSpLocks/>
                <a:stCxn id="18" idx="5"/>
                <a:endCxn id="6" idx="1"/>
              </p:cNvCxnSpPr>
              <p:nvPr/>
            </p:nvCxnSpPr>
            <p:spPr>
              <a:xfrm>
                <a:off x="6200147" y="3476776"/>
                <a:ext cx="1485909" cy="1346940"/>
              </a:xfrm>
              <a:prstGeom prst="straightConnector1">
                <a:avLst/>
              </a:prstGeom>
              <a:ln w="41275">
                <a:solidFill>
                  <a:srgbClr val="F1C232"/>
                </a:solidFill>
                <a:headEnd type="none" w="med" len="med"/>
                <a:tailEnd type="stealth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接箭头连接符 20">
                <a:extLst>
                  <a:ext uri="{FF2B5EF4-FFF2-40B4-BE49-F238E27FC236}">
                    <a16:creationId xmlns:a16="http://schemas.microsoft.com/office/drawing/2014/main" id="{0BC414E6-0C41-38A5-4B29-070BF2733EEE}"/>
                  </a:ext>
                </a:extLst>
              </p:cNvPr>
              <p:cNvCxnSpPr>
                <a:cxnSpLocks/>
                <a:stCxn id="13" idx="6"/>
                <a:endCxn id="9" idx="2"/>
              </p:cNvCxnSpPr>
              <p:nvPr/>
            </p:nvCxnSpPr>
            <p:spPr>
              <a:xfrm>
                <a:off x="6254661" y="2177924"/>
                <a:ext cx="1369847" cy="771274"/>
              </a:xfrm>
              <a:prstGeom prst="straightConnector1">
                <a:avLst/>
              </a:prstGeom>
              <a:ln w="41275">
                <a:solidFill>
                  <a:srgbClr val="F1C232"/>
                </a:solidFill>
                <a:headEnd type="none" w="med" len="med"/>
                <a:tailEnd type="stealth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接箭头连接符 21">
                <a:extLst>
                  <a:ext uri="{FF2B5EF4-FFF2-40B4-BE49-F238E27FC236}">
                    <a16:creationId xmlns:a16="http://schemas.microsoft.com/office/drawing/2014/main" id="{E63B7483-DD49-5A0C-DCEA-273AF3F588B5}"/>
                  </a:ext>
                </a:extLst>
              </p:cNvPr>
              <p:cNvCxnSpPr>
                <a:cxnSpLocks/>
                <a:stCxn id="18" idx="6"/>
                <a:endCxn id="8" idx="2"/>
              </p:cNvCxnSpPr>
              <p:nvPr/>
            </p:nvCxnSpPr>
            <p:spPr>
              <a:xfrm>
                <a:off x="6257903" y="3337339"/>
                <a:ext cx="1366605" cy="248594"/>
              </a:xfrm>
              <a:prstGeom prst="straightConnector1">
                <a:avLst/>
              </a:prstGeom>
              <a:ln w="41275">
                <a:solidFill>
                  <a:srgbClr val="F1C232"/>
                </a:solidFill>
                <a:headEnd type="none" w="med" len="med"/>
                <a:tailEnd type="stealth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接箭头连接符 22">
                <a:extLst>
                  <a:ext uri="{FF2B5EF4-FFF2-40B4-BE49-F238E27FC236}">
                    <a16:creationId xmlns:a16="http://schemas.microsoft.com/office/drawing/2014/main" id="{8F7FF049-5525-1595-F4EB-A7145B8CD566}"/>
                  </a:ext>
                </a:extLst>
              </p:cNvPr>
              <p:cNvCxnSpPr>
                <a:cxnSpLocks/>
                <a:stCxn id="12" idx="6"/>
                <a:endCxn id="7" idx="2"/>
              </p:cNvCxnSpPr>
              <p:nvPr/>
            </p:nvCxnSpPr>
            <p:spPr>
              <a:xfrm flipV="1">
                <a:off x="6254661" y="4248691"/>
                <a:ext cx="1364803" cy="218210"/>
              </a:xfrm>
              <a:prstGeom prst="straightConnector1">
                <a:avLst/>
              </a:prstGeom>
              <a:ln w="41275">
                <a:solidFill>
                  <a:srgbClr val="F1C232"/>
                </a:solidFill>
                <a:headEnd type="none" w="med" len="med"/>
                <a:tailEnd type="stealth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文本框 23">
                  <a:extLst>
                    <a:ext uri="{FF2B5EF4-FFF2-40B4-BE49-F238E27FC236}">
                      <a16:creationId xmlns:a16="http://schemas.microsoft.com/office/drawing/2014/main" id="{B6076785-A1B9-92F3-363A-B3A356D30538}"/>
                    </a:ext>
                  </a:extLst>
                </p:cNvPr>
                <p:cNvSpPr txBox="1"/>
                <p:nvPr/>
              </p:nvSpPr>
              <p:spPr>
                <a:xfrm>
                  <a:off x="7044082" y="865650"/>
                  <a:ext cx="1817013" cy="41385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𝑠𝑡</m:t>
                          </m:r>
                        </m:sup>
                      </m:sSup>
                    </m:oMath>
                  </a14:m>
                  <a:r>
                    <a:rPr lang="en-US" altLang="zh-CN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NN to </a:t>
                  </a:r>
                  <a14:m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𝑄</m:t>
                      </m:r>
                    </m:oMath>
                  </a14:m>
                  <a:endPara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4" name="文本框 23">
                  <a:extLst>
                    <a:ext uri="{FF2B5EF4-FFF2-40B4-BE49-F238E27FC236}">
                      <a16:creationId xmlns:a16="http://schemas.microsoft.com/office/drawing/2014/main" id="{B6076785-A1B9-92F3-363A-B3A356D3053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44082" y="865650"/>
                  <a:ext cx="1817013" cy="413852"/>
                </a:xfrm>
                <a:prstGeom prst="rect">
                  <a:avLst/>
                </a:prstGeom>
                <a:blipFill>
                  <a:blip r:embed="rId6"/>
                  <a:stretch>
                    <a:fillRect t="-11538" b="-4615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010812B1-0424-0C14-1A9A-CECEDF1A91FC}"/>
                </a:ext>
              </a:extLst>
            </p:cNvPr>
            <p:cNvSpPr/>
            <p:nvPr/>
          </p:nvSpPr>
          <p:spPr>
            <a:xfrm>
              <a:off x="9220198" y="4881246"/>
              <a:ext cx="376193" cy="376193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solidFill>
                    <a:schemeClr val="tx1"/>
                  </a:solidFill>
                </a:rPr>
                <a:t>G</a:t>
              </a:r>
              <a:endParaRPr lang="zh-CN" alt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835A20B3-733E-6156-D8FB-32279F67A326}"/>
                </a:ext>
              </a:extLst>
            </p:cNvPr>
            <p:cNvSpPr/>
            <p:nvPr/>
          </p:nvSpPr>
          <p:spPr>
            <a:xfrm>
              <a:off x="9223815" y="4288329"/>
              <a:ext cx="376193" cy="376193"/>
            </a:xfrm>
            <a:prstGeom prst="ellipse">
              <a:avLst/>
            </a:prstGeom>
            <a:solidFill>
              <a:srgbClr val="CFE2F3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solidFill>
                    <a:schemeClr val="tx1"/>
                  </a:solidFill>
                </a:rPr>
                <a:t>F</a:t>
              </a:r>
              <a:endParaRPr lang="zh-CN" alt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7" name="椭圆 26">
              <a:extLst>
                <a:ext uri="{FF2B5EF4-FFF2-40B4-BE49-F238E27FC236}">
                  <a16:creationId xmlns:a16="http://schemas.microsoft.com/office/drawing/2014/main" id="{06C422F0-C6C5-634D-942D-D2F8D558FF05}"/>
                </a:ext>
              </a:extLst>
            </p:cNvPr>
            <p:cNvSpPr/>
            <p:nvPr/>
          </p:nvSpPr>
          <p:spPr>
            <a:xfrm>
              <a:off x="9215387" y="3606825"/>
              <a:ext cx="376193" cy="376193"/>
            </a:xfrm>
            <a:prstGeom prst="ellipse">
              <a:avLst/>
            </a:prstGeom>
            <a:solidFill>
              <a:srgbClr val="CFE2F3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solidFill>
                    <a:schemeClr val="tx1"/>
                  </a:solidFill>
                </a:rPr>
                <a:t>E</a:t>
              </a:r>
              <a:endParaRPr lang="zh-CN" alt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8" name="椭圆 27">
              <a:extLst>
                <a:ext uri="{FF2B5EF4-FFF2-40B4-BE49-F238E27FC236}">
                  <a16:creationId xmlns:a16="http://schemas.microsoft.com/office/drawing/2014/main" id="{CC6DA34E-D3B9-3867-F980-ED6F39059A89}"/>
                </a:ext>
              </a:extLst>
            </p:cNvPr>
            <p:cNvSpPr/>
            <p:nvPr/>
          </p:nvSpPr>
          <p:spPr>
            <a:xfrm>
              <a:off x="9220198" y="2974640"/>
              <a:ext cx="376193" cy="376193"/>
            </a:xfrm>
            <a:prstGeom prst="ellipse">
              <a:avLst/>
            </a:prstGeom>
            <a:solidFill>
              <a:srgbClr val="CFE2F3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solidFill>
                    <a:schemeClr val="tx1"/>
                  </a:solidFill>
                </a:rPr>
                <a:t>D</a:t>
              </a:r>
              <a:endParaRPr lang="zh-CN" alt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9" name="椭圆 28">
              <a:extLst>
                <a:ext uri="{FF2B5EF4-FFF2-40B4-BE49-F238E27FC236}">
                  <a16:creationId xmlns:a16="http://schemas.microsoft.com/office/drawing/2014/main" id="{12FC9ABE-37BD-AA69-B30B-AD4CA194118E}"/>
                </a:ext>
              </a:extLst>
            </p:cNvPr>
            <p:cNvSpPr/>
            <p:nvPr/>
          </p:nvSpPr>
          <p:spPr>
            <a:xfrm>
              <a:off x="9220198" y="2367277"/>
              <a:ext cx="376193" cy="376193"/>
            </a:xfrm>
            <a:prstGeom prst="ellipse">
              <a:avLst/>
            </a:prstGeom>
            <a:solidFill>
              <a:srgbClr val="CFE2F3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solidFill>
                    <a:schemeClr val="tx1"/>
                  </a:solidFill>
                </a:rPr>
                <a:t>C</a:t>
              </a:r>
              <a:endParaRPr lang="zh-CN" alt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30" name="椭圆 29">
              <a:extLst>
                <a:ext uri="{FF2B5EF4-FFF2-40B4-BE49-F238E27FC236}">
                  <a16:creationId xmlns:a16="http://schemas.microsoft.com/office/drawing/2014/main" id="{164AFE68-FA26-C44E-EF5A-AAF6A47C3A82}"/>
                </a:ext>
              </a:extLst>
            </p:cNvPr>
            <p:cNvSpPr/>
            <p:nvPr/>
          </p:nvSpPr>
          <p:spPr>
            <a:xfrm>
              <a:off x="9220198" y="1754570"/>
              <a:ext cx="376193" cy="376193"/>
            </a:xfrm>
            <a:prstGeom prst="ellipse">
              <a:avLst/>
            </a:prstGeom>
            <a:solidFill>
              <a:srgbClr val="CFE2F3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solidFill>
                    <a:schemeClr val="tx1"/>
                  </a:solidFill>
                </a:rPr>
                <a:t>B</a:t>
              </a:r>
              <a:endParaRPr lang="zh-CN" alt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31" name="椭圆 30">
              <a:extLst>
                <a:ext uri="{FF2B5EF4-FFF2-40B4-BE49-F238E27FC236}">
                  <a16:creationId xmlns:a16="http://schemas.microsoft.com/office/drawing/2014/main" id="{4AF3328B-4AB2-28E2-FBD7-1C0A6FA72A36}"/>
                </a:ext>
              </a:extLst>
            </p:cNvPr>
            <p:cNvSpPr/>
            <p:nvPr/>
          </p:nvSpPr>
          <p:spPr>
            <a:xfrm>
              <a:off x="9220198" y="1180263"/>
              <a:ext cx="376193" cy="376193"/>
            </a:xfrm>
            <a:prstGeom prst="ellipse">
              <a:avLst/>
            </a:prstGeom>
            <a:solidFill>
              <a:srgbClr val="CFE2F3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solidFill>
                    <a:schemeClr val="tx1"/>
                  </a:solidFill>
                </a:rPr>
                <a:t>A</a:t>
              </a:r>
              <a:endParaRPr lang="zh-CN" altLang="en-US" sz="240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椭圆 31">
                  <a:extLst>
                    <a:ext uri="{FF2B5EF4-FFF2-40B4-BE49-F238E27FC236}">
                      <a16:creationId xmlns:a16="http://schemas.microsoft.com/office/drawing/2014/main" id="{70E434EC-B503-265A-2EEB-290C2F963423}"/>
                    </a:ext>
                  </a:extLst>
                </p:cNvPr>
                <p:cNvSpPr/>
                <p:nvPr/>
              </p:nvSpPr>
              <p:spPr>
                <a:xfrm>
                  <a:off x="7537349" y="3814969"/>
                  <a:ext cx="376193" cy="376193"/>
                </a:xfrm>
                <a:prstGeom prst="ellipse">
                  <a:avLst/>
                </a:prstGeom>
                <a:solidFill>
                  <a:srgbClr val="B6D7A8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altLang="zh-CN" sz="1600" b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𝐐</m:t>
                            </m:r>
                          </m:e>
                          <m:sub>
                            <m:r>
                              <a:rPr lang="en-US" altLang="zh-CN" sz="1600" b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</m:oMath>
                    </m:oMathPara>
                  </a14:m>
                  <a:endParaRPr lang="zh-CN" altLang="en-US" sz="16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2" name="椭圆 31">
                  <a:extLst>
                    <a:ext uri="{FF2B5EF4-FFF2-40B4-BE49-F238E27FC236}">
                      <a16:creationId xmlns:a16="http://schemas.microsoft.com/office/drawing/2014/main" id="{70E434EC-B503-265A-2EEB-290C2F96342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37349" y="3814969"/>
                  <a:ext cx="376193" cy="376193"/>
                </a:xfrm>
                <a:prstGeom prst="ellipse">
                  <a:avLst/>
                </a:prstGeom>
                <a:blipFill>
                  <a:blip r:embed="rId7"/>
                  <a:stretch>
                    <a:fillRect l="-13725" r="-5882" b="-14286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椭圆 32">
                  <a:extLst>
                    <a:ext uri="{FF2B5EF4-FFF2-40B4-BE49-F238E27FC236}">
                      <a16:creationId xmlns:a16="http://schemas.microsoft.com/office/drawing/2014/main" id="{C44F4AE0-E7B3-7FF9-D020-92B58BEE6962}"/>
                    </a:ext>
                  </a:extLst>
                </p:cNvPr>
                <p:cNvSpPr/>
                <p:nvPr/>
              </p:nvSpPr>
              <p:spPr>
                <a:xfrm>
                  <a:off x="7537349" y="1631582"/>
                  <a:ext cx="376193" cy="376193"/>
                </a:xfrm>
                <a:prstGeom prst="ellipse">
                  <a:avLst/>
                </a:prstGeom>
                <a:solidFill>
                  <a:srgbClr val="B6D7A8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altLang="zh-CN" sz="1600" b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𝐐</m:t>
                            </m:r>
                          </m:e>
                          <m:sub>
                            <m:r>
                              <a:rPr lang="en-US" altLang="zh-CN" sz="1600" b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zh-CN" altLang="en-US" sz="16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3" name="椭圆 32">
                  <a:extLst>
                    <a:ext uri="{FF2B5EF4-FFF2-40B4-BE49-F238E27FC236}">
                      <a16:creationId xmlns:a16="http://schemas.microsoft.com/office/drawing/2014/main" id="{C44F4AE0-E7B3-7FF9-D020-92B58BEE696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37349" y="1631582"/>
                  <a:ext cx="376193" cy="376193"/>
                </a:xfrm>
                <a:prstGeom prst="ellipse">
                  <a:avLst/>
                </a:prstGeom>
                <a:blipFill>
                  <a:blip r:embed="rId8"/>
                  <a:stretch>
                    <a:fillRect l="-13725" r="-5882" b="-14286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4" name="直接箭头连接符 33">
              <a:extLst>
                <a:ext uri="{FF2B5EF4-FFF2-40B4-BE49-F238E27FC236}">
                  <a16:creationId xmlns:a16="http://schemas.microsoft.com/office/drawing/2014/main" id="{D21D43A7-4BAD-DA54-86B0-910D7BDF0D2F}"/>
                </a:ext>
              </a:extLst>
            </p:cNvPr>
            <p:cNvCxnSpPr>
              <a:cxnSpLocks/>
              <a:stCxn id="32" idx="5"/>
              <a:endCxn id="26" idx="2"/>
            </p:cNvCxnSpPr>
            <p:nvPr/>
          </p:nvCxnSpPr>
          <p:spPr>
            <a:xfrm>
              <a:off x="7858451" y="4136071"/>
              <a:ext cx="1365365" cy="340355"/>
            </a:xfrm>
            <a:prstGeom prst="straightConnector1">
              <a:avLst/>
            </a:prstGeom>
            <a:ln w="41275">
              <a:solidFill>
                <a:srgbClr val="F1C232"/>
              </a:solidFill>
              <a:headEnd type="none" w="med" len="med"/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箭头连接符 34">
              <a:extLst>
                <a:ext uri="{FF2B5EF4-FFF2-40B4-BE49-F238E27FC236}">
                  <a16:creationId xmlns:a16="http://schemas.microsoft.com/office/drawing/2014/main" id="{46434016-1031-C611-9B9E-446599C0B095}"/>
                </a:ext>
              </a:extLst>
            </p:cNvPr>
            <p:cNvCxnSpPr>
              <a:cxnSpLocks/>
              <a:stCxn id="32" idx="7"/>
              <a:endCxn id="28" idx="3"/>
            </p:cNvCxnSpPr>
            <p:nvPr/>
          </p:nvCxnSpPr>
          <p:spPr>
            <a:xfrm flipV="1">
              <a:off x="7858450" y="3295741"/>
              <a:ext cx="1416840" cy="574319"/>
            </a:xfrm>
            <a:prstGeom prst="straightConnector1">
              <a:avLst/>
            </a:prstGeom>
            <a:ln w="41275">
              <a:solidFill>
                <a:srgbClr val="F1C232"/>
              </a:solidFill>
              <a:headEnd type="none" w="med" len="med"/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箭头连接符 35">
              <a:extLst>
                <a:ext uri="{FF2B5EF4-FFF2-40B4-BE49-F238E27FC236}">
                  <a16:creationId xmlns:a16="http://schemas.microsoft.com/office/drawing/2014/main" id="{A9946BD3-5CCA-B68A-9FC7-08E220ADA21F}"/>
                </a:ext>
              </a:extLst>
            </p:cNvPr>
            <p:cNvCxnSpPr>
              <a:cxnSpLocks/>
              <a:stCxn id="33" idx="5"/>
              <a:endCxn id="26" idx="0"/>
            </p:cNvCxnSpPr>
            <p:nvPr/>
          </p:nvCxnSpPr>
          <p:spPr>
            <a:xfrm>
              <a:off x="7858450" y="1952684"/>
              <a:ext cx="1553461" cy="2335646"/>
            </a:xfrm>
            <a:prstGeom prst="straightConnector1">
              <a:avLst/>
            </a:prstGeom>
            <a:ln w="41275">
              <a:solidFill>
                <a:srgbClr val="F1C232"/>
              </a:solidFill>
              <a:headEnd type="none" w="med" len="med"/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箭头连接符 36">
              <a:extLst>
                <a:ext uri="{FF2B5EF4-FFF2-40B4-BE49-F238E27FC236}">
                  <a16:creationId xmlns:a16="http://schemas.microsoft.com/office/drawing/2014/main" id="{E5760DFE-8D7B-E72C-B02C-6687362C4A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39932" y="1368360"/>
              <a:ext cx="1361748" cy="318315"/>
            </a:xfrm>
            <a:prstGeom prst="straightConnector1">
              <a:avLst/>
            </a:prstGeom>
            <a:ln w="41275">
              <a:solidFill>
                <a:srgbClr val="F1C232"/>
              </a:solidFill>
              <a:headEnd type="none" w="med" len="med"/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箭头连接符 37">
              <a:extLst>
                <a:ext uri="{FF2B5EF4-FFF2-40B4-BE49-F238E27FC236}">
                  <a16:creationId xmlns:a16="http://schemas.microsoft.com/office/drawing/2014/main" id="{C5049962-D414-4E11-A976-AC18014B3D2A}"/>
                </a:ext>
              </a:extLst>
            </p:cNvPr>
            <p:cNvCxnSpPr>
              <a:cxnSpLocks/>
              <a:stCxn id="27" idx="2"/>
              <a:endCxn id="32" idx="6"/>
            </p:cNvCxnSpPr>
            <p:nvPr/>
          </p:nvCxnSpPr>
          <p:spPr>
            <a:xfrm flipH="1">
              <a:off x="7913542" y="3794921"/>
              <a:ext cx="1301845" cy="208144"/>
            </a:xfrm>
            <a:prstGeom prst="straightConnector1">
              <a:avLst/>
            </a:prstGeom>
            <a:ln w="44450">
              <a:prstDash val="solid"/>
              <a:headEnd type="none" w="med" len="med"/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箭头连接符 38">
              <a:extLst>
                <a:ext uri="{FF2B5EF4-FFF2-40B4-BE49-F238E27FC236}">
                  <a16:creationId xmlns:a16="http://schemas.microsoft.com/office/drawing/2014/main" id="{AAE837D4-9B63-A79A-6ED4-DFEC12463A75}"/>
                </a:ext>
              </a:extLst>
            </p:cNvPr>
            <p:cNvCxnSpPr>
              <a:cxnSpLocks/>
              <a:stCxn id="29" idx="2"/>
              <a:endCxn id="33" idx="6"/>
            </p:cNvCxnSpPr>
            <p:nvPr/>
          </p:nvCxnSpPr>
          <p:spPr>
            <a:xfrm flipH="1" flipV="1">
              <a:off x="7913542" y="1819679"/>
              <a:ext cx="1306656" cy="735695"/>
            </a:xfrm>
            <a:prstGeom prst="straightConnector1">
              <a:avLst/>
            </a:prstGeom>
            <a:ln w="44450">
              <a:prstDash val="solid"/>
              <a:headEnd type="none" w="med" len="med"/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0A30221B-209C-3CA9-A92F-C54BE6DA0E06}"/>
                </a:ext>
              </a:extLst>
            </p:cNvPr>
            <p:cNvSpPr txBox="1"/>
            <p:nvPr/>
          </p:nvSpPr>
          <p:spPr>
            <a:xfrm>
              <a:off x="7044082" y="5743975"/>
              <a:ext cx="2877267" cy="7932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Query-Base</a:t>
              </a:r>
              <a:br>
                <a:rPr lang="en-US" altLang="zh-CN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</a:br>
              <a:r>
                <a:rPr lang="en-US" altLang="zh-CN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Bipartite Graph</a:t>
              </a:r>
              <a:endPara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椭圆 42">
                  <a:extLst>
                    <a:ext uri="{FF2B5EF4-FFF2-40B4-BE49-F238E27FC236}">
                      <a16:creationId xmlns:a16="http://schemas.microsoft.com/office/drawing/2014/main" id="{91868087-3FA2-5A83-048C-4A7AB4928147}"/>
                    </a:ext>
                  </a:extLst>
                </p:cNvPr>
                <p:cNvSpPr/>
                <p:nvPr/>
              </p:nvSpPr>
              <p:spPr>
                <a:xfrm>
                  <a:off x="7540441" y="2737513"/>
                  <a:ext cx="376193" cy="376193"/>
                </a:xfrm>
                <a:prstGeom prst="ellipse">
                  <a:avLst/>
                </a:prstGeom>
                <a:solidFill>
                  <a:srgbClr val="B6D7A8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altLang="zh-CN" sz="1600" b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𝐐</m:t>
                            </m:r>
                          </m:e>
                          <m:sub>
                            <m:r>
                              <a:rPr lang="en-US" altLang="zh-CN" sz="1600" b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zh-CN" altLang="en-US" sz="16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3" name="椭圆 42">
                  <a:extLst>
                    <a:ext uri="{FF2B5EF4-FFF2-40B4-BE49-F238E27FC236}">
                      <a16:creationId xmlns:a16="http://schemas.microsoft.com/office/drawing/2014/main" id="{91868087-3FA2-5A83-048C-4A7AB492814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40441" y="2737513"/>
                  <a:ext cx="376193" cy="376193"/>
                </a:xfrm>
                <a:prstGeom prst="ellipse">
                  <a:avLst/>
                </a:prstGeom>
                <a:blipFill>
                  <a:blip r:embed="rId9"/>
                  <a:stretch>
                    <a:fillRect l="-13462" r="-5769" b="-14286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4" name="直接箭头连接符 43">
              <a:extLst>
                <a:ext uri="{FF2B5EF4-FFF2-40B4-BE49-F238E27FC236}">
                  <a16:creationId xmlns:a16="http://schemas.microsoft.com/office/drawing/2014/main" id="{7A2BA288-F1A5-906B-46C6-25EE9E5007F3}"/>
                </a:ext>
              </a:extLst>
            </p:cNvPr>
            <p:cNvCxnSpPr>
              <a:cxnSpLocks/>
              <a:stCxn id="43" idx="7"/>
              <a:endCxn id="30" idx="2"/>
            </p:cNvCxnSpPr>
            <p:nvPr/>
          </p:nvCxnSpPr>
          <p:spPr>
            <a:xfrm flipV="1">
              <a:off x="7861543" y="1942667"/>
              <a:ext cx="1358655" cy="849938"/>
            </a:xfrm>
            <a:prstGeom prst="straightConnector1">
              <a:avLst/>
            </a:prstGeom>
            <a:ln w="41275">
              <a:solidFill>
                <a:srgbClr val="F1C232"/>
              </a:solidFill>
              <a:headEnd type="none" w="med" len="med"/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箭头连接符 44">
              <a:extLst>
                <a:ext uri="{FF2B5EF4-FFF2-40B4-BE49-F238E27FC236}">
                  <a16:creationId xmlns:a16="http://schemas.microsoft.com/office/drawing/2014/main" id="{3A7253DD-068E-9E21-A0D0-575611CB13CC}"/>
                </a:ext>
              </a:extLst>
            </p:cNvPr>
            <p:cNvCxnSpPr>
              <a:cxnSpLocks/>
              <a:stCxn id="43" idx="5"/>
              <a:endCxn id="26" idx="1"/>
            </p:cNvCxnSpPr>
            <p:nvPr/>
          </p:nvCxnSpPr>
          <p:spPr>
            <a:xfrm>
              <a:off x="7861543" y="3058615"/>
              <a:ext cx="1417364" cy="1284806"/>
            </a:xfrm>
            <a:prstGeom prst="straightConnector1">
              <a:avLst/>
            </a:prstGeom>
            <a:ln w="41275">
              <a:solidFill>
                <a:srgbClr val="F1C232"/>
              </a:solidFill>
              <a:headEnd type="none" w="med" len="med"/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箭头连接符 45">
              <a:extLst>
                <a:ext uri="{FF2B5EF4-FFF2-40B4-BE49-F238E27FC236}">
                  <a16:creationId xmlns:a16="http://schemas.microsoft.com/office/drawing/2014/main" id="{FC0AD29B-C0F0-E5BB-2F72-9AB971D74E56}"/>
                </a:ext>
              </a:extLst>
            </p:cNvPr>
            <p:cNvCxnSpPr>
              <a:cxnSpLocks/>
              <a:stCxn id="28" idx="2"/>
              <a:endCxn id="43" idx="6"/>
            </p:cNvCxnSpPr>
            <p:nvPr/>
          </p:nvCxnSpPr>
          <p:spPr>
            <a:xfrm flipH="1" flipV="1">
              <a:off x="7916635" y="2925610"/>
              <a:ext cx="1303564" cy="237126"/>
            </a:xfrm>
            <a:prstGeom prst="straightConnector1">
              <a:avLst/>
            </a:prstGeom>
            <a:ln w="44450">
              <a:prstDash val="solid"/>
              <a:headEnd type="none" w="med" len="med"/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箭头连接符 46">
              <a:extLst>
                <a:ext uri="{FF2B5EF4-FFF2-40B4-BE49-F238E27FC236}">
                  <a16:creationId xmlns:a16="http://schemas.microsoft.com/office/drawing/2014/main" id="{5470BB4A-103A-2C87-F3AE-65E81F80EFE6}"/>
                </a:ext>
              </a:extLst>
            </p:cNvPr>
            <p:cNvCxnSpPr>
              <a:cxnSpLocks/>
            </p:cNvCxnSpPr>
            <p:nvPr/>
          </p:nvCxnSpPr>
          <p:spPr>
            <a:xfrm>
              <a:off x="5545002" y="3079570"/>
              <a:ext cx="178650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B92C7B1C-9086-5D6D-262B-468217FBDB8D}"/>
                </a:ext>
              </a:extLst>
            </p:cNvPr>
            <p:cNvSpPr txBox="1"/>
            <p:nvPr/>
          </p:nvSpPr>
          <p:spPr>
            <a:xfrm>
              <a:off x="5270785" y="2538530"/>
              <a:ext cx="2389968" cy="9397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Link base nodes</a:t>
              </a:r>
            </a:p>
            <a:p>
              <a:pPr algn="ctr"/>
              <a:endParaRPr lang="en-US" altLang="zh-CN" sz="105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 query nodes</a:t>
              </a:r>
            </a:p>
          </p:txBody>
        </p:sp>
        <p:cxnSp>
          <p:nvCxnSpPr>
            <p:cNvPr id="49" name="直接连接符 48">
              <a:extLst>
                <a:ext uri="{FF2B5EF4-FFF2-40B4-BE49-F238E27FC236}">
                  <a16:creationId xmlns:a16="http://schemas.microsoft.com/office/drawing/2014/main" id="{B44CBB26-5E43-2CCA-0419-3149369631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85330" y="5107079"/>
              <a:ext cx="874643" cy="79513"/>
            </a:xfrm>
            <a:prstGeom prst="line">
              <a:avLst/>
            </a:prstGeom>
            <a:ln w="28575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文本框 49">
              <a:extLst>
                <a:ext uri="{FF2B5EF4-FFF2-40B4-BE49-F238E27FC236}">
                  <a16:creationId xmlns:a16="http://schemas.microsoft.com/office/drawing/2014/main" id="{F4FDE0B9-6DEC-7FD9-40DA-AE0C79C0F899}"/>
                </a:ext>
              </a:extLst>
            </p:cNvPr>
            <p:cNvSpPr txBox="1"/>
            <p:nvPr/>
          </p:nvSpPr>
          <p:spPr>
            <a:xfrm>
              <a:off x="2589105" y="4827524"/>
              <a:ext cx="1553461" cy="7242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Isolate Base Node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51" name="直接连接符 50">
              <a:extLst>
                <a:ext uri="{FF2B5EF4-FFF2-40B4-BE49-F238E27FC236}">
                  <a16:creationId xmlns:a16="http://schemas.microsoft.com/office/drawing/2014/main" id="{56019426-5557-BC30-5666-4D533D60D98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022378" y="1263912"/>
              <a:ext cx="334546" cy="698416"/>
            </a:xfrm>
            <a:prstGeom prst="line">
              <a:avLst/>
            </a:prstGeom>
            <a:ln w="2540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文本框 51">
              <a:extLst>
                <a:ext uri="{FF2B5EF4-FFF2-40B4-BE49-F238E27FC236}">
                  <a16:creationId xmlns:a16="http://schemas.microsoft.com/office/drawing/2014/main" id="{6486ACEA-42F8-7EBA-7BDC-F4600D707C9A}"/>
                </a:ext>
              </a:extLst>
            </p:cNvPr>
            <p:cNvSpPr txBox="1"/>
            <p:nvPr/>
          </p:nvSpPr>
          <p:spPr>
            <a:xfrm>
              <a:off x="2723016" y="6057336"/>
              <a:ext cx="3138020" cy="4483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Query to Base Link</a:t>
              </a:r>
              <a:endPara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61" name="文本框 60">
            <a:extLst>
              <a:ext uri="{FF2B5EF4-FFF2-40B4-BE49-F238E27FC236}">
                <a16:creationId xmlns:a16="http://schemas.microsoft.com/office/drawing/2014/main" id="{0E3DCC60-3634-B554-CB7D-EBBDD6AD8A6D}"/>
              </a:ext>
            </a:extLst>
          </p:cNvPr>
          <p:cNvSpPr txBox="1"/>
          <p:nvPr/>
        </p:nvSpPr>
        <p:spPr>
          <a:xfrm>
            <a:off x="369653" y="3043490"/>
            <a:ext cx="29019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Link query nodes</a:t>
            </a:r>
            <a:endParaRPr lang="en-US" altLang="zh-CN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top-N nearest base nodes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文本框 61">
                <a:extLst>
                  <a:ext uri="{FF2B5EF4-FFF2-40B4-BE49-F238E27FC236}">
                    <a16:creationId xmlns:a16="http://schemas.microsoft.com/office/drawing/2014/main" id="{5A52769D-E4CD-5376-A8DB-75EF51EF8C3E}"/>
                  </a:ext>
                </a:extLst>
              </p:cNvPr>
              <p:cNvSpPr txBox="1"/>
              <p:nvPr/>
            </p:nvSpPr>
            <p:spPr>
              <a:xfrm>
                <a:off x="8884638" y="2563667"/>
                <a:ext cx="2865120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/>
                  <a:t>Routing on bipartite graph from E to B:</a:t>
                </a:r>
              </a:p>
              <a:p>
                <a:endParaRPr lang="en-US" altLang="zh-CN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panose="02040503050406030204" pitchFamily="18" charset="0"/>
                        </a:rPr>
                        <m:t>E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2" name="文本框 61">
                <a:extLst>
                  <a:ext uri="{FF2B5EF4-FFF2-40B4-BE49-F238E27FC236}">
                    <a16:creationId xmlns:a16="http://schemas.microsoft.com/office/drawing/2014/main" id="{5A52769D-E4CD-5376-A8DB-75EF51EF8C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84638" y="2563667"/>
                <a:ext cx="2865120" cy="1200329"/>
              </a:xfrm>
              <a:prstGeom prst="rect">
                <a:avLst/>
              </a:prstGeom>
              <a:blipFill>
                <a:blip r:embed="rId10"/>
                <a:stretch>
                  <a:fillRect l="-1702" t="-3061" r="-1702" b="-25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文本框 62">
            <a:extLst>
              <a:ext uri="{FF2B5EF4-FFF2-40B4-BE49-F238E27FC236}">
                <a16:creationId xmlns:a16="http://schemas.microsoft.com/office/drawing/2014/main" id="{5237C817-2A32-6814-F305-F2B286CC83F3}"/>
              </a:ext>
            </a:extLst>
          </p:cNvPr>
          <p:cNvSpPr txBox="1"/>
          <p:nvPr/>
        </p:nvSpPr>
        <p:spPr>
          <a:xfrm>
            <a:off x="539429" y="424963"/>
            <a:ext cx="1148395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/>
              <a:t>Query-Base Bipartite Graph</a:t>
            </a:r>
            <a:r>
              <a:rPr lang="en-US" altLang="zh-CN" sz="3200" dirty="0"/>
              <a:t>: Utilizing queries to identify </a:t>
            </a:r>
            <a:r>
              <a:rPr lang="en-US" altLang="zh-CN" sz="3200" b="1" dirty="0">
                <a:solidFill>
                  <a:srgbClr val="00B0F0"/>
                </a:solidFill>
              </a:rPr>
              <a:t>spatially distant</a:t>
            </a:r>
            <a:r>
              <a:rPr lang="en-US" altLang="zh-CN" sz="3200" dirty="0"/>
              <a:t> vectors but close from </a:t>
            </a:r>
            <a:r>
              <a:rPr lang="en-US" altLang="zh-CN" sz="3200" b="1" dirty="0">
                <a:solidFill>
                  <a:srgbClr val="00B050"/>
                </a:solidFill>
              </a:rPr>
              <a:t>queries’ view.</a:t>
            </a:r>
            <a:endParaRPr lang="zh-CN" altLang="en-US" sz="3200" dirty="0"/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F697478D-D236-D42C-8D6D-0D379FA968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511B98-FACA-4468-AD53-24F45E2280C9}" type="datetime1">
              <a:rPr lang="en-US" altLang="zh-CN" smtClean="0"/>
              <a:t>9/16/2024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00B78F83-1860-FEA8-79AE-F0D5F413C3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RoarGraph, Meng Chen</a:t>
            </a:r>
            <a:endParaRPr lang="zh-CN" altLang="en-US"/>
          </a:p>
        </p:txBody>
      </p:sp>
      <p:sp>
        <p:nvSpPr>
          <p:cNvPr id="40" name="灯片编号占位符 39">
            <a:extLst>
              <a:ext uri="{FF2B5EF4-FFF2-40B4-BE49-F238E27FC236}">
                <a16:creationId xmlns:a16="http://schemas.microsoft.com/office/drawing/2014/main" id="{4474ACAE-56AC-C330-CAD5-D28C68AC9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25D2A-E69E-45E6-911F-BBB6CFAA6D63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59415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387BAB-1EBA-8923-CBE8-1D19C047BB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175260"/>
            <a:ext cx="10888980" cy="1000918"/>
          </a:xfrm>
        </p:spPr>
        <p:txBody>
          <a:bodyPr>
            <a:normAutofit/>
          </a:bodyPr>
          <a:lstStyle/>
          <a:p>
            <a:r>
              <a:rPr lang="en-US" altLang="zh-CN" sz="3600" dirty="0"/>
              <a:t>Projected Graph: better routing and memory efficiency</a:t>
            </a:r>
            <a:endParaRPr lang="zh-CN" altLang="en-US" sz="36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B63F505-4A3C-9967-475F-D86495F63F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1134" y="3912380"/>
            <a:ext cx="8893042" cy="2592612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314AD20F-4512-70CC-0F21-E7133AA3F7DD}"/>
              </a:ext>
            </a:extLst>
          </p:cNvPr>
          <p:cNvSpPr txBox="1"/>
          <p:nvPr/>
        </p:nvSpPr>
        <p:spPr>
          <a:xfrm>
            <a:off x="422910" y="1649314"/>
            <a:ext cx="66789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/>
              <a:t>Neighborhood-Aware Projection</a:t>
            </a:r>
            <a:r>
              <a:rPr lang="en-US" altLang="zh-CN" sz="2400" dirty="0"/>
              <a:t>: </a:t>
            </a:r>
          </a:p>
          <a:p>
            <a:pPr algn="ctr"/>
            <a:r>
              <a:rPr lang="en-US" altLang="zh-CN" sz="2400" b="1" dirty="0">
                <a:solidFill>
                  <a:srgbClr val="00B050"/>
                </a:solidFill>
              </a:rPr>
              <a:t>Remove queries </a:t>
            </a:r>
            <a:r>
              <a:rPr lang="en-US" altLang="zh-CN" sz="2400" dirty="0"/>
              <a:t>while keep </a:t>
            </a:r>
            <a:r>
              <a:rPr lang="en-US" altLang="zh-CN" sz="2400" b="1" dirty="0">
                <a:solidFill>
                  <a:schemeClr val="accent1"/>
                </a:solidFill>
              </a:rPr>
              <a:t>neighboring relationship</a:t>
            </a:r>
            <a:r>
              <a:rPr lang="en-US" altLang="zh-CN" sz="2400" dirty="0"/>
              <a:t> obtained from </a:t>
            </a:r>
            <a:r>
              <a:rPr lang="en-US" altLang="zh-CN" sz="2400" b="1" dirty="0">
                <a:solidFill>
                  <a:srgbClr val="00B050"/>
                </a:solidFill>
              </a:rPr>
              <a:t>query distribution</a:t>
            </a:r>
            <a:r>
              <a:rPr lang="en-US" altLang="zh-CN" sz="2400" dirty="0"/>
              <a:t>.</a:t>
            </a:r>
            <a:endParaRPr lang="zh-CN" altLang="en-US" sz="24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051BAC5-AB88-2907-0366-590840D3E9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8499" y="1066840"/>
            <a:ext cx="3563841" cy="2651956"/>
          </a:xfrm>
          <a:prstGeom prst="rect">
            <a:avLst/>
          </a:prstGeom>
        </p:spPr>
      </p:pic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D8D1A17-76AE-8EFC-C317-263C0C580D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08DB3-E99A-4BEC-92E8-78F2AB215FF6}" type="datetime1">
              <a:rPr lang="en-US" altLang="zh-CN" smtClean="0"/>
              <a:t>9/16/2024</a:t>
            </a:fld>
            <a:endParaRPr lang="zh-CN" altLang="en-US"/>
          </a:p>
        </p:txBody>
      </p:sp>
      <p:sp>
        <p:nvSpPr>
          <p:cNvPr id="7" name="页脚占位符 6">
            <a:extLst>
              <a:ext uri="{FF2B5EF4-FFF2-40B4-BE49-F238E27FC236}">
                <a16:creationId xmlns:a16="http://schemas.microsoft.com/office/drawing/2014/main" id="{8F8AA98D-9EDA-1D77-534F-B33F39824E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RoarGraph, Meng Chen</a:t>
            </a:r>
            <a:endParaRPr lang="zh-CN" altLang="en-US"/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FFD97015-2F3F-4697-6EDC-5A6AC36A1D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25D2A-E69E-45E6-911F-BBB6CFAA6D63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28064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092791-1218-12C4-36E2-D3E979FB8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altLang="zh-CN" dirty="0"/>
              <a:t>What is Approximate Nearest Neighbor Search</a:t>
            </a:r>
            <a:br>
              <a:rPr lang="en-US" altLang="zh-CN" dirty="0"/>
            </a:br>
            <a:r>
              <a:rPr lang="en-US" altLang="zh-CN" dirty="0"/>
              <a:t>(ANNS, Vector</a:t>
            </a:r>
            <a:r>
              <a:rPr lang="zh-CN" altLang="en-US" dirty="0"/>
              <a:t> </a:t>
            </a:r>
            <a:r>
              <a:rPr lang="en-US" altLang="zh-CN" dirty="0"/>
              <a:t>Search)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9348D08-6EC3-5AAB-63D5-C18825F787D5}"/>
              </a:ext>
            </a:extLst>
          </p:cNvPr>
          <p:cNvSpPr txBox="1"/>
          <p:nvPr/>
        </p:nvSpPr>
        <p:spPr>
          <a:xfrm>
            <a:off x="3383694" y="4592485"/>
            <a:ext cx="11131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Base data</a:t>
            </a:r>
            <a:endParaRPr lang="zh-CN" altLang="en-US" sz="14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65AC273-5E22-CEFA-4A55-D38E78BC74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168" y="2386718"/>
            <a:ext cx="1228054" cy="306142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294145AA-E96E-8D9D-29EC-CAEA5BDC6E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3694" y="3267739"/>
            <a:ext cx="966937" cy="1028723"/>
          </a:xfrm>
          <a:prstGeom prst="rect">
            <a:avLst/>
          </a:prstGeom>
        </p:spPr>
      </p:pic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83F94678-E0D7-C704-B018-E96C3515F007}"/>
              </a:ext>
            </a:extLst>
          </p:cNvPr>
          <p:cNvSpPr/>
          <p:nvPr/>
        </p:nvSpPr>
        <p:spPr>
          <a:xfrm>
            <a:off x="2027275" y="3671776"/>
            <a:ext cx="1228054" cy="134679"/>
          </a:xfrm>
          <a:prstGeom prst="roundRect">
            <a:avLst/>
          </a:prstGeom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59D6C4D-C644-4DC4-541A-A49D7CF8AAEF}"/>
              </a:ext>
            </a:extLst>
          </p:cNvPr>
          <p:cNvSpPr txBox="1"/>
          <p:nvPr/>
        </p:nvSpPr>
        <p:spPr>
          <a:xfrm>
            <a:off x="1702092" y="3074512"/>
            <a:ext cx="18784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/>
              <a:t>Transform into embeddings</a:t>
            </a:r>
            <a:endParaRPr lang="zh-CN" altLang="en-US" sz="16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30703E4-CC3E-8011-69DC-DAAD21C106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38394" y="3267738"/>
            <a:ext cx="946194" cy="96139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EC2B22B-243F-1633-0741-4714FB4FB5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24013" y="2811257"/>
            <a:ext cx="659574" cy="1990395"/>
          </a:xfrm>
          <a:prstGeom prst="rect">
            <a:avLst/>
          </a:prstGeom>
        </p:spPr>
      </p:pic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0BF2DC69-E858-24E5-850B-5A0185795848}"/>
              </a:ext>
            </a:extLst>
          </p:cNvPr>
          <p:cNvSpPr/>
          <p:nvPr/>
        </p:nvSpPr>
        <p:spPr>
          <a:xfrm>
            <a:off x="9550698" y="3671776"/>
            <a:ext cx="1228054" cy="134679"/>
          </a:xfrm>
          <a:prstGeom prst="roundRect">
            <a:avLst/>
          </a:prstGeom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4E2D574D-BD2B-4060-6062-5FE083E171E3}"/>
              </a:ext>
            </a:extLst>
          </p:cNvPr>
          <p:cNvSpPr txBox="1"/>
          <p:nvPr/>
        </p:nvSpPr>
        <p:spPr>
          <a:xfrm>
            <a:off x="9225515" y="3074512"/>
            <a:ext cx="18784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/>
              <a:t>Transform into embeddings</a:t>
            </a:r>
            <a:endParaRPr lang="zh-CN" altLang="en-US" sz="1600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5566BEC9-53A1-D0B1-3075-21CB3486B09D}"/>
              </a:ext>
            </a:extLst>
          </p:cNvPr>
          <p:cNvSpPr txBox="1"/>
          <p:nvPr/>
        </p:nvSpPr>
        <p:spPr>
          <a:xfrm>
            <a:off x="8054891" y="4521448"/>
            <a:ext cx="11131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/>
              <a:t>Queries</a:t>
            </a:r>
            <a:endParaRPr lang="zh-CN" altLang="en-US" sz="14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01D14EB-AD92-AC40-8D71-32490DB4471E}"/>
              </a:ext>
            </a:extLst>
          </p:cNvPr>
          <p:cNvSpPr txBox="1"/>
          <p:nvPr/>
        </p:nvSpPr>
        <p:spPr>
          <a:xfrm>
            <a:off x="3383694" y="1935466"/>
            <a:ext cx="1387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Vectors</a:t>
            </a:r>
            <a:endParaRPr lang="zh-CN" altLang="en-US" b="1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9B24FE3-AE75-C9FE-E33D-75184F0F9E8B}"/>
              </a:ext>
            </a:extLst>
          </p:cNvPr>
          <p:cNvSpPr txBox="1"/>
          <p:nvPr/>
        </p:nvSpPr>
        <p:spPr>
          <a:xfrm>
            <a:off x="440039" y="1791006"/>
            <a:ext cx="16983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/>
              <a:t>Unstructured</a:t>
            </a:r>
          </a:p>
          <a:p>
            <a:pPr algn="ctr"/>
            <a:r>
              <a:rPr lang="en-US" altLang="zh-CN" b="1" dirty="0"/>
              <a:t>data</a:t>
            </a:r>
            <a:endParaRPr lang="zh-CN" altLang="en-US" b="1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9D1C0B8-3278-ECFF-E383-5B907F0D54A7}"/>
              </a:ext>
            </a:extLst>
          </p:cNvPr>
          <p:cNvSpPr txBox="1"/>
          <p:nvPr/>
        </p:nvSpPr>
        <p:spPr>
          <a:xfrm>
            <a:off x="8150876" y="1940609"/>
            <a:ext cx="1387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Vectors</a:t>
            </a:r>
            <a:endParaRPr lang="zh-CN" altLang="en-US" b="1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2F45C37-3D77-4774-E779-0A9D2E4289DE}"/>
              </a:ext>
            </a:extLst>
          </p:cNvPr>
          <p:cNvSpPr txBox="1"/>
          <p:nvPr/>
        </p:nvSpPr>
        <p:spPr>
          <a:xfrm>
            <a:off x="10493688" y="1791006"/>
            <a:ext cx="16983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/>
              <a:t>Unstructured</a:t>
            </a:r>
          </a:p>
          <a:p>
            <a:pPr algn="ctr"/>
            <a:r>
              <a:rPr lang="en-US" altLang="zh-CN" b="1" dirty="0"/>
              <a:t>data</a:t>
            </a:r>
            <a:endParaRPr lang="zh-CN" altLang="en-US" b="1" dirty="0"/>
          </a:p>
        </p:txBody>
      </p:sp>
      <p:sp>
        <p:nvSpPr>
          <p:cNvPr id="16" name="日期占位符 15">
            <a:extLst>
              <a:ext uri="{FF2B5EF4-FFF2-40B4-BE49-F238E27FC236}">
                <a16:creationId xmlns:a16="http://schemas.microsoft.com/office/drawing/2014/main" id="{DD40F5BB-34D5-55C5-CCFF-17D78C7475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7BC82-FD29-4110-8F5B-9F3A3B1698F3}" type="datetime1">
              <a:rPr lang="en-US" altLang="zh-CN" smtClean="0"/>
              <a:t>9/16/2024</a:t>
            </a:fld>
            <a:endParaRPr lang="zh-CN" altLang="en-US"/>
          </a:p>
        </p:txBody>
      </p:sp>
      <p:sp>
        <p:nvSpPr>
          <p:cNvPr id="18" name="页脚占位符 17">
            <a:extLst>
              <a:ext uri="{FF2B5EF4-FFF2-40B4-BE49-F238E27FC236}">
                <a16:creationId xmlns:a16="http://schemas.microsoft.com/office/drawing/2014/main" id="{2685DC7B-7BBC-4E1E-BEF0-76A6D706E3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RoarGraph, Meng Chen</a:t>
            </a:r>
            <a:endParaRPr lang="zh-CN" altLang="en-US"/>
          </a:p>
        </p:txBody>
      </p:sp>
      <p:sp>
        <p:nvSpPr>
          <p:cNvPr id="19" name="灯片编号占位符 18">
            <a:extLst>
              <a:ext uri="{FF2B5EF4-FFF2-40B4-BE49-F238E27FC236}">
                <a16:creationId xmlns:a16="http://schemas.microsoft.com/office/drawing/2014/main" id="{2DEDF129-4B45-3488-7E24-9ACA7FAF24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25D2A-E69E-45E6-911F-BBB6CFAA6D63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23788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387BAB-1EBA-8923-CBE8-1D19C047BB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175260"/>
            <a:ext cx="10888980" cy="1000918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zh-CN" sz="3600" b="1" dirty="0">
                <a:latin typeface="+mn-lt"/>
              </a:rPr>
              <a:t>Connectivity Enhancement</a:t>
            </a:r>
            <a:r>
              <a:rPr lang="en-US" altLang="zh-CN" sz="3600" dirty="0">
                <a:latin typeface="+mn-lt"/>
              </a:rPr>
              <a:t>: make graph </a:t>
            </a:r>
            <a:r>
              <a:rPr lang="en-US" altLang="zh-CN" sz="3600" b="1" dirty="0">
                <a:solidFill>
                  <a:schemeClr val="accent2"/>
                </a:solidFill>
                <a:latin typeface="+mn-lt"/>
              </a:rPr>
              <a:t>reachable</a:t>
            </a:r>
            <a:r>
              <a:rPr lang="en-US" altLang="zh-CN" sz="3600" dirty="0">
                <a:latin typeface="+mn-lt"/>
              </a:rPr>
              <a:t> and provide alternative paths</a:t>
            </a:r>
            <a:endParaRPr lang="zh-CN" altLang="en-US" sz="3600" dirty="0">
              <a:latin typeface="+mn-lt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8AE8E576-4DF1-20D1-01C5-E6CCC24F3D3E}"/>
              </a:ext>
            </a:extLst>
          </p:cNvPr>
          <p:cNvGrpSpPr/>
          <p:nvPr/>
        </p:nvGrpSpPr>
        <p:grpSpPr>
          <a:xfrm>
            <a:off x="4607352" y="2036801"/>
            <a:ext cx="7495956" cy="3719515"/>
            <a:chOff x="6165377" y="3450379"/>
            <a:chExt cx="6980742" cy="3276345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CCA91989-3389-9AC2-DA9D-67C93AD4F5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21612"/>
            <a:stretch/>
          </p:blipFill>
          <p:spPr>
            <a:xfrm>
              <a:off x="6165377" y="3450379"/>
              <a:ext cx="6980742" cy="2951018"/>
            </a:xfrm>
            <a:prstGeom prst="rect">
              <a:avLst/>
            </a:prstGeom>
          </p:spPr>
        </p:pic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3314DE74-2586-0105-6FA5-61B887FC04DF}"/>
                </a:ext>
              </a:extLst>
            </p:cNvPr>
            <p:cNvSpPr txBox="1"/>
            <p:nvPr/>
          </p:nvSpPr>
          <p:spPr>
            <a:xfrm>
              <a:off x="6352742" y="6401397"/>
              <a:ext cx="6715317" cy="32532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b="0" i="0" dirty="0">
                  <a:effectLst/>
                  <a:latin typeface="Arial" panose="020B0604020202020204" pitchFamily="34" charset="0"/>
                </a:rPr>
                <a:t>An example illustrating connectivity enhancement</a:t>
              </a:r>
              <a:r>
                <a:rPr lang="zh-CN" altLang="en-US" b="0" i="0" dirty="0">
                  <a:effectLst/>
                  <a:latin typeface="Arial" panose="020B0604020202020204" pitchFamily="34" charset="0"/>
                </a:rPr>
                <a:t> </a:t>
              </a:r>
              <a:r>
                <a:rPr lang="en-US" altLang="zh-CN" b="0" i="0" dirty="0">
                  <a:effectLst/>
                  <a:latin typeface="Arial" panose="020B0604020202020204" pitchFamily="34" charset="0"/>
                </a:rPr>
                <a:t>using 100 vectors.</a:t>
              </a:r>
              <a:endParaRPr lang="zh-CN" altLang="en-US" dirty="0"/>
            </a:p>
          </p:txBody>
        </p:sp>
      </p:grpSp>
      <p:pic>
        <p:nvPicPr>
          <p:cNvPr id="9" name="图片 8">
            <a:extLst>
              <a:ext uri="{FF2B5EF4-FFF2-40B4-BE49-F238E27FC236}">
                <a16:creationId xmlns:a16="http://schemas.microsoft.com/office/drawing/2014/main" id="{F2ACBFCB-AFA9-B570-5E51-89D0BF275B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825" y="2383278"/>
            <a:ext cx="4041107" cy="2622706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BF5A4D04-72C8-6B18-635B-56688D13F4F7}"/>
              </a:ext>
            </a:extLst>
          </p:cNvPr>
          <p:cNvSpPr txBox="1"/>
          <p:nvPr/>
        </p:nvSpPr>
        <p:spPr>
          <a:xfrm>
            <a:off x="5318234" y="1481959"/>
            <a:ext cx="30585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Projected Graph</a:t>
            </a:r>
            <a:endParaRPr lang="zh-CN" altLang="en-US" sz="2400" b="1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18F7851-EE32-4F93-7ADD-446ADF285B8F}"/>
              </a:ext>
            </a:extLst>
          </p:cNvPr>
          <p:cNvSpPr txBox="1"/>
          <p:nvPr/>
        </p:nvSpPr>
        <p:spPr>
          <a:xfrm>
            <a:off x="9254359" y="1481958"/>
            <a:ext cx="30585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err="1"/>
              <a:t>RoarGraph</a:t>
            </a:r>
            <a:endParaRPr lang="zh-CN" altLang="en-US" sz="2400" b="1" dirty="0"/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4D534F8E-EFE7-5EB7-3C80-F13E5ECF96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B081E-AC04-4DCE-A559-5FF58987BDB7}" type="datetime1">
              <a:rPr lang="en-US" altLang="zh-CN" smtClean="0"/>
              <a:t>9/16/2024</a:t>
            </a:fld>
            <a:endParaRPr lang="zh-CN" altLang="en-US"/>
          </a:p>
        </p:txBody>
      </p:sp>
      <p:sp>
        <p:nvSpPr>
          <p:cNvPr id="10" name="页脚占位符 9">
            <a:extLst>
              <a:ext uri="{FF2B5EF4-FFF2-40B4-BE49-F238E27FC236}">
                <a16:creationId xmlns:a16="http://schemas.microsoft.com/office/drawing/2014/main" id="{ADDE8463-56C3-BE3B-357B-3847DD8B02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RoarGraph, Meng Chen</a:t>
            </a:r>
            <a:endParaRPr lang="zh-CN" altLang="en-US"/>
          </a:p>
        </p:txBody>
      </p:sp>
      <p:sp>
        <p:nvSpPr>
          <p:cNvPr id="11" name="灯片编号占位符 10">
            <a:extLst>
              <a:ext uri="{FF2B5EF4-FFF2-40B4-BE49-F238E27FC236}">
                <a16:creationId xmlns:a16="http://schemas.microsoft.com/office/drawing/2014/main" id="{B59BCA6D-201C-2ED0-2AC9-8F4A9DAC2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25D2A-E69E-45E6-911F-BBB6CFAA6D63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66940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97F1A7-1F8F-77DA-6B05-71A34F3734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9380" y="2491105"/>
            <a:ext cx="6873240" cy="1325563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en-US" altLang="zh-CN" dirty="0"/>
              <a:t>Evaluation</a:t>
            </a:r>
            <a:endParaRPr lang="zh-CN" altLang="en-US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AD07354-5705-9830-5C87-0980B8C1A9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54D0D-0EA4-41DF-A3FC-2D1624A452E0}" type="datetime1">
              <a:rPr lang="en-US" altLang="zh-CN" smtClean="0"/>
              <a:t>9/16/2024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D0687CB-190C-08D1-04BE-E7C6192FF9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RoarGraph, Meng Chen</a:t>
            </a:r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7665805-C9F7-86B6-76E7-AD1A9F2A9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25D2A-E69E-45E6-911F-BBB6CFAA6D63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06523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80D6132-70EC-1CB4-7399-98D7B2EB5F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96383"/>
            <a:ext cx="10515600" cy="1325563"/>
          </a:xfrm>
        </p:spPr>
        <p:txBody>
          <a:bodyPr/>
          <a:lstStyle/>
          <a:p>
            <a:r>
              <a:rPr lang="en-US" altLang="zh-CN" dirty="0"/>
              <a:t>Performance: Recall vs. Search Speed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DF24931-A85F-AC7B-81CE-43968E6382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377" y="1421946"/>
            <a:ext cx="6482043" cy="526841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490BDDEA-1951-322C-17D2-9CCC8680D7B4}"/>
                  </a:ext>
                </a:extLst>
              </p:cNvPr>
              <p:cNvSpPr txBox="1"/>
              <p:nvPr/>
            </p:nvSpPr>
            <p:spPr>
              <a:xfrm>
                <a:off x="7117080" y="2458461"/>
                <a:ext cx="5074920" cy="22467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altLang="zh-CN" sz="2800" dirty="0"/>
              </a:p>
              <a:p>
                <a:pPr algn="ctr"/>
                <a:r>
                  <a:rPr lang="en-US" altLang="zh-CN" sz="2800" dirty="0"/>
                  <a:t>Recall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altLang="zh-CN" sz="2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altLang="zh-CN" sz="2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zh-CN" sz="2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𝟗</m:t>
                    </m:r>
                  </m:oMath>
                </a14:m>
                <a:r>
                  <a:rPr lang="en-US" altLang="zh-CN" sz="2800" dirty="0"/>
                  <a:t>,</a:t>
                </a:r>
              </a:p>
              <a:p>
                <a:pPr algn="ctr"/>
                <a:r>
                  <a:rPr lang="en-US" altLang="zh-CN" sz="2800" b="1" dirty="0">
                    <a:solidFill>
                      <a:srgbClr val="FF0000"/>
                    </a:solidFill>
                  </a:rPr>
                  <a:t>1.84-3.56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zh-CN" sz="2800" b="1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zh-CN" sz="2800" dirty="0"/>
                  <a:t>faster than existing graph indexes across three cross-modal dataset</a:t>
                </a: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490BDDEA-1951-322C-17D2-9CCC8680D7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7080" y="2458461"/>
                <a:ext cx="5074920" cy="2246769"/>
              </a:xfrm>
              <a:prstGeom prst="rect">
                <a:avLst/>
              </a:prstGeom>
              <a:blipFill>
                <a:blip r:embed="rId4"/>
                <a:stretch>
                  <a:fillRect l="-1202" r="-3005" b="-62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框 2">
            <a:extLst>
              <a:ext uri="{FF2B5EF4-FFF2-40B4-BE49-F238E27FC236}">
                <a16:creationId xmlns:a16="http://schemas.microsoft.com/office/drawing/2014/main" id="{C474FF5F-A88B-3350-BCF8-E6FA4651B6DA}"/>
              </a:ext>
            </a:extLst>
          </p:cNvPr>
          <p:cNvSpPr txBox="1"/>
          <p:nvPr/>
        </p:nvSpPr>
        <p:spPr>
          <a:xfrm>
            <a:off x="7683062" y="1671145"/>
            <a:ext cx="45089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Text-Image / Text-Video Frame</a:t>
            </a:r>
            <a:endParaRPr lang="zh-CN" altLang="en-US" sz="2400" dirty="0"/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00CD09E5-0BFC-19BE-B8CE-2B0F665293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55565-A43D-4EB2-ADE3-702FBB6B7CBE}" type="datetime1">
              <a:rPr lang="en-US" altLang="zh-CN" smtClean="0"/>
              <a:t>9/16/2024</a:t>
            </a:fld>
            <a:endParaRPr lang="zh-CN" altLang="en-US"/>
          </a:p>
        </p:txBody>
      </p:sp>
      <p:sp>
        <p:nvSpPr>
          <p:cNvPr id="7" name="页脚占位符 6">
            <a:extLst>
              <a:ext uri="{FF2B5EF4-FFF2-40B4-BE49-F238E27FC236}">
                <a16:creationId xmlns:a16="http://schemas.microsoft.com/office/drawing/2014/main" id="{D22AEEA0-3C86-2D9E-185A-5C98C9245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RoarGraph, Meng Chen</a:t>
            </a:r>
            <a:endParaRPr lang="zh-CN" altLang="en-US"/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3138A648-96C5-F710-4999-F9D9C7828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25D2A-E69E-45E6-911F-BBB6CFAA6D63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25110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C2ED473A-4490-475A-CB56-ED57155D78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0342" y="678331"/>
            <a:ext cx="8811855" cy="259116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600120B-9B5B-E11B-B6E9-151E52379A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0342" y="4307914"/>
            <a:ext cx="9086514" cy="2440714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C8D61A98-CC7A-73C0-C97E-ECDA640DD453}"/>
              </a:ext>
            </a:extLst>
          </p:cNvPr>
          <p:cNvSpPr txBox="1"/>
          <p:nvPr/>
        </p:nvSpPr>
        <p:spPr>
          <a:xfrm>
            <a:off x="1257300" y="157725"/>
            <a:ext cx="40538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Ablation Study</a:t>
            </a:r>
            <a:endParaRPr lang="zh-CN" altLang="en-US" sz="2800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AAC2095-53F1-1049-F362-5377D4731BF5}"/>
              </a:ext>
            </a:extLst>
          </p:cNvPr>
          <p:cNvSpPr txBox="1"/>
          <p:nvPr/>
        </p:nvSpPr>
        <p:spPr>
          <a:xfrm>
            <a:off x="1257300" y="3510525"/>
            <a:ext cx="57073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Single-Modal Task Evaluation</a:t>
            </a:r>
            <a:endParaRPr lang="zh-CN" altLang="en-US" sz="2800" dirty="0"/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B5671AAF-2EEF-47AA-6FB1-DB8E03D426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1EC2F8-5F8B-496F-93C8-FF1D6136CD98}" type="datetime1">
              <a:rPr lang="en-US" altLang="zh-CN" smtClean="0"/>
              <a:t>9/16/2024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0A76D31A-EE97-2F9C-1521-B1CD4FB062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RoarGraph, Meng Chen</a:t>
            </a:r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3E34D37-B96A-1C6A-477A-9EAB42586A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25D2A-E69E-45E6-911F-BBB6CFAA6D63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22538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FE0D4C-7A72-8854-8951-0FD3CDB20F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0057" y="2053994"/>
            <a:ext cx="10607040" cy="1890395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zh-CN" sz="5300" dirty="0"/>
              <a:t>Thanks!</a:t>
            </a:r>
            <a:br>
              <a:rPr lang="en-US" altLang="zh-CN" dirty="0"/>
            </a:br>
            <a:br>
              <a:rPr lang="en-US" altLang="zh-CN" dirty="0"/>
            </a:br>
            <a:r>
              <a:rPr lang="en-US" altLang="zh-CN" dirty="0"/>
              <a:t>Q &amp; A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5CB842D-CF03-2C4F-2D18-6A6B7C424B81}"/>
              </a:ext>
            </a:extLst>
          </p:cNvPr>
          <p:cNvSpPr txBox="1"/>
          <p:nvPr/>
        </p:nvSpPr>
        <p:spPr>
          <a:xfrm>
            <a:off x="3483033" y="4596246"/>
            <a:ext cx="66065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altLang="zh-CN" sz="2400" dirty="0"/>
              <a:t>Code: </a:t>
            </a:r>
            <a:r>
              <a:rPr lang="en-GB" altLang="zh-CN" sz="2400" dirty="0">
                <a:hlinkClick r:id="rId2"/>
              </a:rPr>
              <a:t>https://github.com/matchyc/RoarGraph</a:t>
            </a:r>
            <a:endParaRPr lang="en-GB" altLang="zh-CN" sz="2400" dirty="0"/>
          </a:p>
          <a:p>
            <a:r>
              <a:rPr lang="en-GB" altLang="zh-CN" sz="2400" dirty="0"/>
              <a:t>Contact: </a:t>
            </a:r>
            <a:r>
              <a:rPr lang="en-GB" altLang="zh-CN" sz="2400" dirty="0">
                <a:hlinkClick r:id="rId3"/>
              </a:rPr>
              <a:t>mengchen22@m.fudan.edu.cn</a:t>
            </a:r>
            <a:r>
              <a:rPr lang="en-GB" altLang="zh-CN" sz="2400" dirty="0"/>
              <a:t> 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D51E8F6-A9ED-1724-4E61-164F270C07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364" y="1617873"/>
            <a:ext cx="2791215" cy="276263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5480988-C51B-29FC-B1B1-E37FFCB4CF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52905" y="1665505"/>
            <a:ext cx="2676899" cy="2667372"/>
          </a:xfrm>
          <a:prstGeom prst="rect">
            <a:avLst/>
          </a:prstGeom>
        </p:spPr>
      </p:pic>
      <p:sp>
        <p:nvSpPr>
          <p:cNvPr id="6" name="日期占位符 5">
            <a:extLst>
              <a:ext uri="{FF2B5EF4-FFF2-40B4-BE49-F238E27FC236}">
                <a16:creationId xmlns:a16="http://schemas.microsoft.com/office/drawing/2014/main" id="{07F1F71C-F9CE-A195-DA39-9DA6EA2D25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4E9E79-C179-4298-905E-80DE591068F3}" type="datetime1">
              <a:rPr lang="en-US" altLang="zh-CN" smtClean="0"/>
              <a:t>9/16/2024</a:t>
            </a:fld>
            <a:endParaRPr lang="zh-CN" altLang="en-US"/>
          </a:p>
        </p:txBody>
      </p:sp>
      <p:sp>
        <p:nvSpPr>
          <p:cNvPr id="7" name="页脚占位符 6">
            <a:extLst>
              <a:ext uri="{FF2B5EF4-FFF2-40B4-BE49-F238E27FC236}">
                <a16:creationId xmlns:a16="http://schemas.microsoft.com/office/drawing/2014/main" id="{E23C0ED2-8272-CF04-8864-096EFD0AE3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RoarGraph, Meng Chen</a:t>
            </a:r>
            <a:endParaRPr lang="zh-CN" altLang="en-US"/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A8CC389C-3BF6-CC13-1553-E93E28691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25D2A-E69E-45E6-911F-BBB6CFAA6D63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1005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CFABBE9C-804B-2BED-8DF1-ADD454C766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8867" y="124122"/>
            <a:ext cx="9280415" cy="268365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AA97A5B-282A-4CC6-3908-F2171F9D34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8214" y="2807775"/>
            <a:ext cx="7806439" cy="4003018"/>
          </a:xfrm>
          <a:prstGeom prst="rect">
            <a:avLst/>
          </a:prstGeom>
        </p:spPr>
      </p:pic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D430442-CA97-235E-0403-10924486B8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DC74C-DB2B-486E-BE1C-2F5E9E1414DB}" type="datetime1">
              <a:rPr lang="en-US" altLang="zh-CN" smtClean="0"/>
              <a:t>9/16/2024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D09A74AF-95FA-4580-C5AC-9BFDB1E56C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RoarGraph, Meng Chen</a:t>
            </a: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5C7ADCB-D664-13D2-9FB1-D42FA489E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25D2A-E69E-45E6-911F-BBB6CFAA6D63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84258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8197C7D2-1605-31BA-9155-A20EEF94CD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7816" y="0"/>
            <a:ext cx="9127014" cy="271202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D0EC185-3CFE-F522-1574-EF590AABC8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2487" y="3428999"/>
            <a:ext cx="8826065" cy="2858084"/>
          </a:xfrm>
          <a:prstGeom prst="rect">
            <a:avLst/>
          </a:prstGeom>
        </p:spPr>
      </p:pic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EA674CF-ABA5-6E60-EEC5-B93884693F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6A72DF-E65D-449C-B7E0-6B079FC6E6FE}" type="datetime1">
              <a:rPr lang="en-US" altLang="zh-CN" smtClean="0"/>
              <a:t>9/16/2024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B90344A4-5944-0079-249F-57ADD34A61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RoarGraph, Meng Chen</a:t>
            </a: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9F43A08-28BD-3A15-66AA-19EEE366DE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25D2A-E69E-45E6-911F-BBB6CFAA6D63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97364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C18E1DD-1C28-8189-2E93-5F487ABE4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A7759-00F5-43A0-B26D-943B7CCA8ABE}" type="datetime1">
              <a:rPr lang="en-US" altLang="zh-CN" smtClean="0"/>
              <a:t>9/16/2024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780DAFF-EE6E-3BAC-98AF-E2493CEBFF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RoarGraph, Meng Chen</a:t>
            </a: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980D4FA-A1FC-4FFE-4965-48B38ADE1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25D2A-E69E-45E6-911F-BBB6CFAA6D63}" type="slidenum">
              <a:rPr lang="zh-CN" altLang="en-US" smtClean="0"/>
              <a:t>27</a:t>
            </a:fld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27AAA8E-AF24-789F-5964-36CB9A4B5D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6912" y="635346"/>
            <a:ext cx="6706536" cy="5229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0626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944CF2C-3040-B04C-DE5D-0D7A5B4E9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3257"/>
            <a:ext cx="10515600" cy="1325563"/>
          </a:xfrm>
        </p:spPr>
        <p:txBody>
          <a:bodyPr/>
          <a:lstStyle/>
          <a:p>
            <a:r>
              <a:rPr lang="en-US" altLang="zh-CN" dirty="0"/>
              <a:t>Challenge &amp; Motivation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24F1D42-EE2A-51CB-7CD5-C6E6F96E5D70}"/>
              </a:ext>
            </a:extLst>
          </p:cNvPr>
          <p:cNvSpPr txBox="1"/>
          <p:nvPr/>
        </p:nvSpPr>
        <p:spPr>
          <a:xfrm>
            <a:off x="838200" y="1237897"/>
            <a:ext cx="69442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Modality Gap: a data distribution gap</a:t>
            </a:r>
            <a:endParaRPr lang="zh-CN" altLang="en-US" sz="28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85C4846-1471-EC3D-CF6C-165EC173A007}"/>
              </a:ext>
            </a:extLst>
          </p:cNvPr>
          <p:cNvSpPr txBox="1"/>
          <p:nvPr/>
        </p:nvSpPr>
        <p:spPr>
          <a:xfrm>
            <a:off x="9207496" y="5358493"/>
            <a:ext cx="29272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altLang="zh-CN" sz="1400" dirty="0"/>
              <a:t>Liang, Victor </a:t>
            </a:r>
            <a:r>
              <a:rPr lang="en-GB" altLang="zh-CN" sz="1400" dirty="0" err="1"/>
              <a:t>Weixin</a:t>
            </a:r>
            <a:r>
              <a:rPr lang="en-GB" altLang="zh-CN" sz="1400" dirty="0"/>
              <a:t>, et al.</a:t>
            </a:r>
            <a:endParaRPr lang="zh-CN" altLang="en-US" sz="14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E3825AB-7329-B4BC-42B4-9117CAFD93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430" y="2149811"/>
            <a:ext cx="11353800" cy="3208682"/>
          </a:xfrm>
          <a:prstGeom prst="rect">
            <a:avLst/>
          </a:prstGeom>
        </p:spPr>
      </p:pic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C39EBFE-0FE2-426E-B0F9-52F80ADA3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6D260-AC74-4990-AB39-D16CE2144FB2}" type="datetime1">
              <a:rPr lang="en-US" altLang="zh-CN" smtClean="0"/>
              <a:t>9/16/2024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F6EDC7F-2FB3-D430-015D-D2A9515C4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RoarGraph, Meng Chen</a:t>
            </a:r>
            <a:endParaRPr lang="zh-CN" altLang="en-US"/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035BFD29-0B97-2FAF-021B-7370D2FBB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25D2A-E69E-45E6-911F-BBB6CFAA6D63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27287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>
            <a:extLst>
              <a:ext uri="{FF2B5EF4-FFF2-40B4-BE49-F238E27FC236}">
                <a16:creationId xmlns:a16="http://schemas.microsoft.com/office/drawing/2014/main" id="{2DF459B6-B1AC-EF5F-74EA-FD05F6C9FF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3530" y="4580405"/>
            <a:ext cx="367787" cy="442494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D5092791-1218-12C4-36E2-D3E979FB8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altLang="zh-CN" dirty="0"/>
              <a:t>What is Approximate Nearest Neighbor Search</a:t>
            </a:r>
            <a:br>
              <a:rPr lang="en-US" altLang="zh-CN" dirty="0"/>
            </a:br>
            <a:r>
              <a:rPr lang="en-US" altLang="zh-CN" dirty="0"/>
              <a:t>(ANNS, Vector</a:t>
            </a:r>
            <a:r>
              <a:rPr lang="zh-CN" altLang="en-US" dirty="0"/>
              <a:t> </a:t>
            </a:r>
            <a:r>
              <a:rPr lang="en-US" altLang="zh-CN" dirty="0"/>
              <a:t>Search)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9348D08-6EC3-5AAB-63D5-C18825F787D5}"/>
              </a:ext>
            </a:extLst>
          </p:cNvPr>
          <p:cNvSpPr txBox="1"/>
          <p:nvPr/>
        </p:nvSpPr>
        <p:spPr>
          <a:xfrm>
            <a:off x="3383694" y="4592485"/>
            <a:ext cx="11131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Base data</a:t>
            </a:r>
            <a:endParaRPr lang="zh-CN" altLang="en-US" sz="14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65AC273-5E22-CEFA-4A55-D38E78BC74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168" y="2386718"/>
            <a:ext cx="1228054" cy="306142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294145AA-E96E-8D9D-29EC-CAEA5BDC6E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83694" y="3267739"/>
            <a:ext cx="966937" cy="1028723"/>
          </a:xfrm>
          <a:prstGeom prst="rect">
            <a:avLst/>
          </a:prstGeom>
        </p:spPr>
      </p:pic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83F94678-E0D7-C704-B018-E96C3515F007}"/>
              </a:ext>
            </a:extLst>
          </p:cNvPr>
          <p:cNvSpPr/>
          <p:nvPr/>
        </p:nvSpPr>
        <p:spPr>
          <a:xfrm>
            <a:off x="2027275" y="3671776"/>
            <a:ext cx="1228054" cy="134679"/>
          </a:xfrm>
          <a:prstGeom prst="roundRect">
            <a:avLst/>
          </a:prstGeom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59D6C4D-C644-4DC4-541A-A49D7CF8AAEF}"/>
              </a:ext>
            </a:extLst>
          </p:cNvPr>
          <p:cNvSpPr txBox="1"/>
          <p:nvPr/>
        </p:nvSpPr>
        <p:spPr>
          <a:xfrm>
            <a:off x="1702092" y="3074512"/>
            <a:ext cx="18784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/>
              <a:t>Transform into embeddings</a:t>
            </a:r>
            <a:endParaRPr lang="zh-CN" altLang="en-US" sz="16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30703E4-CC3E-8011-69DC-DAAD21C106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38394" y="3267738"/>
            <a:ext cx="946194" cy="96139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EC2B22B-243F-1633-0741-4714FB4FB5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24013" y="2811257"/>
            <a:ext cx="659574" cy="1990395"/>
          </a:xfrm>
          <a:prstGeom prst="rect">
            <a:avLst/>
          </a:prstGeom>
        </p:spPr>
      </p:pic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0BF2DC69-E858-24E5-850B-5A0185795848}"/>
              </a:ext>
            </a:extLst>
          </p:cNvPr>
          <p:cNvSpPr/>
          <p:nvPr/>
        </p:nvSpPr>
        <p:spPr>
          <a:xfrm>
            <a:off x="9550698" y="3671776"/>
            <a:ext cx="1228054" cy="134679"/>
          </a:xfrm>
          <a:prstGeom prst="roundRect">
            <a:avLst/>
          </a:prstGeom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4E2D574D-BD2B-4060-6062-5FE083E171E3}"/>
              </a:ext>
            </a:extLst>
          </p:cNvPr>
          <p:cNvSpPr txBox="1"/>
          <p:nvPr/>
        </p:nvSpPr>
        <p:spPr>
          <a:xfrm>
            <a:off x="9225515" y="3074512"/>
            <a:ext cx="18784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/>
              <a:t>Transform into embeddings</a:t>
            </a:r>
            <a:endParaRPr lang="zh-CN" altLang="en-US" sz="1600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5566BEC9-53A1-D0B1-3075-21CB3486B09D}"/>
              </a:ext>
            </a:extLst>
          </p:cNvPr>
          <p:cNvSpPr txBox="1"/>
          <p:nvPr/>
        </p:nvSpPr>
        <p:spPr>
          <a:xfrm>
            <a:off x="8054891" y="4521448"/>
            <a:ext cx="11131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/>
              <a:t>Queries</a:t>
            </a:r>
            <a:endParaRPr lang="zh-CN" altLang="en-US" sz="14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9F8FE70-B3E7-8449-4B5D-6FFE11FB427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03784" y="2570101"/>
            <a:ext cx="1590386" cy="1915904"/>
          </a:xfrm>
          <a:prstGeom prst="rect">
            <a:avLst/>
          </a:prstGeom>
        </p:spPr>
      </p:pic>
      <p:sp>
        <p:nvSpPr>
          <p:cNvPr id="8" name="箭头: 下 7">
            <a:extLst>
              <a:ext uri="{FF2B5EF4-FFF2-40B4-BE49-F238E27FC236}">
                <a16:creationId xmlns:a16="http://schemas.microsoft.com/office/drawing/2014/main" id="{A3EB1583-5D9E-3952-B0C3-CFD3879C773F}"/>
              </a:ext>
            </a:extLst>
          </p:cNvPr>
          <p:cNvSpPr/>
          <p:nvPr/>
        </p:nvSpPr>
        <p:spPr>
          <a:xfrm rot="16200000">
            <a:off x="4839878" y="3365670"/>
            <a:ext cx="258918" cy="74689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E01D6E8-85AB-AC75-F70D-FE625B249208}"/>
              </a:ext>
            </a:extLst>
          </p:cNvPr>
          <p:cNvSpPr txBox="1"/>
          <p:nvPr/>
        </p:nvSpPr>
        <p:spPr>
          <a:xfrm>
            <a:off x="4618782" y="3240323"/>
            <a:ext cx="6751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Build</a:t>
            </a:r>
            <a:endParaRPr lang="zh-CN" altLang="en-US" dirty="0"/>
          </a:p>
        </p:txBody>
      </p:sp>
      <p:sp>
        <p:nvSpPr>
          <p:cNvPr id="16" name="箭头: 下 15">
            <a:extLst>
              <a:ext uri="{FF2B5EF4-FFF2-40B4-BE49-F238E27FC236}">
                <a16:creationId xmlns:a16="http://schemas.microsoft.com/office/drawing/2014/main" id="{5ADBB81C-35BF-22F9-C14A-4C79F06446C6}"/>
              </a:ext>
            </a:extLst>
          </p:cNvPr>
          <p:cNvSpPr/>
          <p:nvPr/>
        </p:nvSpPr>
        <p:spPr>
          <a:xfrm rot="5400000">
            <a:off x="7398917" y="3365670"/>
            <a:ext cx="258918" cy="74689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17B80FFD-616B-8ED7-48EA-34D32DFF1C49}"/>
              </a:ext>
            </a:extLst>
          </p:cNvPr>
          <p:cNvSpPr txBox="1"/>
          <p:nvPr/>
        </p:nvSpPr>
        <p:spPr>
          <a:xfrm>
            <a:off x="7187659" y="3240323"/>
            <a:ext cx="790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Query</a:t>
            </a:r>
            <a:endParaRPr lang="zh-CN" alt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CB0BD752-2371-1E4F-AEB6-A2F55FD9AD76}"/>
              </a:ext>
            </a:extLst>
          </p:cNvPr>
          <p:cNvSpPr txBox="1"/>
          <p:nvPr/>
        </p:nvSpPr>
        <p:spPr>
          <a:xfrm>
            <a:off x="5369174" y="4521448"/>
            <a:ext cx="24406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Approximate Nearest Neighbor Search</a:t>
            </a:r>
            <a:endParaRPr lang="zh-CN" altLang="en-US" dirty="0"/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FE8476F7-1432-C716-F0AD-3457224806E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36096" y="5733395"/>
            <a:ext cx="1145108" cy="1081491"/>
          </a:xfrm>
          <a:prstGeom prst="rect">
            <a:avLst/>
          </a:prstGeom>
        </p:spPr>
      </p:pic>
      <p:sp>
        <p:nvSpPr>
          <p:cNvPr id="22" name="箭头: 下 21">
            <a:extLst>
              <a:ext uri="{FF2B5EF4-FFF2-40B4-BE49-F238E27FC236}">
                <a16:creationId xmlns:a16="http://schemas.microsoft.com/office/drawing/2014/main" id="{215E23EA-1853-C929-BD68-AB8CA59E8452}"/>
              </a:ext>
            </a:extLst>
          </p:cNvPr>
          <p:cNvSpPr/>
          <p:nvPr/>
        </p:nvSpPr>
        <p:spPr>
          <a:xfrm>
            <a:off x="6145617" y="5138879"/>
            <a:ext cx="326065" cy="588335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954E9FBD-818D-51DB-DE33-66360B2DC325}"/>
              </a:ext>
            </a:extLst>
          </p:cNvPr>
          <p:cNvSpPr txBox="1"/>
          <p:nvPr/>
        </p:nvSpPr>
        <p:spPr>
          <a:xfrm>
            <a:off x="6946605" y="5727214"/>
            <a:ext cx="1779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Top-k results</a:t>
            </a:r>
            <a:endParaRPr lang="zh-CN" altLang="en-US" dirty="0"/>
          </a:p>
        </p:txBody>
      </p: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38378C5C-06F9-FD2D-5471-5481F7812334}"/>
              </a:ext>
            </a:extLst>
          </p:cNvPr>
          <p:cNvCxnSpPr/>
          <p:nvPr/>
        </p:nvCxnSpPr>
        <p:spPr>
          <a:xfrm flipH="1">
            <a:off x="3955312" y="5138879"/>
            <a:ext cx="1387470" cy="510554"/>
          </a:xfrm>
          <a:prstGeom prst="straightConnector1">
            <a:avLst/>
          </a:prstGeom>
          <a:ln w="38100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>
            <a:extLst>
              <a:ext uri="{FF2B5EF4-FFF2-40B4-BE49-F238E27FC236}">
                <a16:creationId xmlns:a16="http://schemas.microsoft.com/office/drawing/2014/main" id="{8BC0B676-8EDC-6FB9-8C28-A76CCBFAC8D9}"/>
              </a:ext>
            </a:extLst>
          </p:cNvPr>
          <p:cNvSpPr txBox="1"/>
          <p:nvPr/>
        </p:nvSpPr>
        <p:spPr>
          <a:xfrm>
            <a:off x="1879206" y="5679611"/>
            <a:ext cx="1987956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Measurements</a:t>
            </a:r>
            <a:r>
              <a:rPr lang="en-US" altLang="zh-CN" dirty="0"/>
              <a:t>:</a:t>
            </a:r>
            <a:br>
              <a:rPr lang="en-US" altLang="zh-CN" dirty="0"/>
            </a:br>
            <a:r>
              <a:rPr lang="en-US" altLang="zh-CN" sz="1600" dirty="0"/>
              <a:t>Euclidean distance,</a:t>
            </a:r>
          </a:p>
          <a:p>
            <a:r>
              <a:rPr lang="en-US" altLang="zh-CN" sz="1600" dirty="0"/>
              <a:t>Cosine similarity,</a:t>
            </a:r>
          </a:p>
          <a:p>
            <a:r>
              <a:rPr lang="en-US" altLang="zh-CN" sz="1600" dirty="0"/>
              <a:t>Inner Product…</a:t>
            </a:r>
            <a:endParaRPr lang="zh-CN" altLang="en-US" sz="1600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0965008-4C98-C431-6A39-4D99EF44DF5B}"/>
              </a:ext>
            </a:extLst>
          </p:cNvPr>
          <p:cNvSpPr txBox="1"/>
          <p:nvPr/>
        </p:nvSpPr>
        <p:spPr>
          <a:xfrm>
            <a:off x="8988056" y="5448143"/>
            <a:ext cx="23657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Vector Search:</a:t>
            </a:r>
          </a:p>
          <a:p>
            <a:r>
              <a:rPr lang="en-US" altLang="zh-CN" b="1" dirty="0">
                <a:solidFill>
                  <a:srgbClr val="FF0000"/>
                </a:solidFill>
              </a:rPr>
              <a:t>Fast</a:t>
            </a:r>
            <a:r>
              <a:rPr lang="en-US" altLang="zh-CN" dirty="0"/>
              <a:t> &amp; </a:t>
            </a:r>
            <a:r>
              <a:rPr lang="en-US" altLang="zh-CN" b="1" dirty="0">
                <a:solidFill>
                  <a:srgbClr val="FF0000"/>
                </a:solidFill>
              </a:rPr>
              <a:t>Accurate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24" name="日期占位符 23">
            <a:extLst>
              <a:ext uri="{FF2B5EF4-FFF2-40B4-BE49-F238E27FC236}">
                <a16:creationId xmlns:a16="http://schemas.microsoft.com/office/drawing/2014/main" id="{E3190FA0-2A36-D844-0C76-2E08572354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2415B-EE01-44AA-9B5B-8A921C0688A4}" type="datetime1">
              <a:rPr lang="en-US" altLang="zh-CN" smtClean="0"/>
              <a:t>9/16/2024</a:t>
            </a:fld>
            <a:endParaRPr lang="zh-CN" altLang="en-US"/>
          </a:p>
        </p:txBody>
      </p:sp>
      <p:sp>
        <p:nvSpPr>
          <p:cNvPr id="27" name="页脚占位符 26">
            <a:extLst>
              <a:ext uri="{FF2B5EF4-FFF2-40B4-BE49-F238E27FC236}">
                <a16:creationId xmlns:a16="http://schemas.microsoft.com/office/drawing/2014/main" id="{268E50EE-0C71-57D6-A4C5-8DFDDD08CD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RoarGraph, Meng Chen</a:t>
            </a:r>
            <a:endParaRPr lang="zh-CN" altLang="en-US"/>
          </a:p>
        </p:txBody>
      </p:sp>
      <p:sp>
        <p:nvSpPr>
          <p:cNvPr id="28" name="灯片编号占位符 27">
            <a:extLst>
              <a:ext uri="{FF2B5EF4-FFF2-40B4-BE49-F238E27FC236}">
                <a16:creationId xmlns:a16="http://schemas.microsoft.com/office/drawing/2014/main" id="{3454271B-6B09-5A5C-3FBC-2974C731FB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25D2A-E69E-45E6-911F-BBB6CFAA6D63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05018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6C762E5-CCC5-D551-C9DE-FBF4C8B01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2376" y="118949"/>
            <a:ext cx="10843437" cy="1325563"/>
          </a:xfrm>
        </p:spPr>
        <p:txBody>
          <a:bodyPr/>
          <a:lstStyle/>
          <a:p>
            <a:r>
              <a:rPr lang="en-US" altLang="zh-CN" dirty="0"/>
              <a:t>Single-Modal Search vs. Cross-Modal Search</a:t>
            </a:r>
            <a:endParaRPr lang="zh-CN" altLang="en-US" dirty="0"/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6E27DEBC-1397-464F-E2CA-FDF2AE67A306}"/>
              </a:ext>
            </a:extLst>
          </p:cNvPr>
          <p:cNvGrpSpPr/>
          <p:nvPr/>
        </p:nvGrpSpPr>
        <p:grpSpPr>
          <a:xfrm>
            <a:off x="1951075" y="1444512"/>
            <a:ext cx="2309038" cy="2130544"/>
            <a:chOff x="1752600" y="1801549"/>
            <a:chExt cx="2309038" cy="2130544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18BC6975-4EF1-275C-2184-ADB42C2E82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52600" y="1801549"/>
              <a:ext cx="2309038" cy="2130544"/>
            </a:xfrm>
            <a:prstGeom prst="rect">
              <a:avLst/>
            </a:prstGeom>
          </p:spPr>
        </p:pic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E8B6E7D0-1A7A-3324-FD1E-A913BBA54C19}"/>
                </a:ext>
              </a:extLst>
            </p:cNvPr>
            <p:cNvSpPr/>
            <p:nvPr/>
          </p:nvSpPr>
          <p:spPr>
            <a:xfrm>
              <a:off x="2247014" y="2866821"/>
              <a:ext cx="106326" cy="10632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0C78EF1A-0183-4640-F461-24DBCF528D0D}"/>
                </a:ext>
              </a:extLst>
            </p:cNvPr>
            <p:cNvSpPr/>
            <p:nvPr/>
          </p:nvSpPr>
          <p:spPr>
            <a:xfrm>
              <a:off x="3512289" y="2973572"/>
              <a:ext cx="106326" cy="10632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EC0E30BA-7536-0B17-ACA6-E6669A775911}"/>
                </a:ext>
              </a:extLst>
            </p:cNvPr>
            <p:cNvSpPr/>
            <p:nvPr/>
          </p:nvSpPr>
          <p:spPr>
            <a:xfrm>
              <a:off x="2885854" y="3026735"/>
              <a:ext cx="106326" cy="10632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FB079455-CD50-F7E4-4222-28E1D5860A16}"/>
                </a:ext>
              </a:extLst>
            </p:cNvPr>
            <p:cNvSpPr/>
            <p:nvPr/>
          </p:nvSpPr>
          <p:spPr>
            <a:xfrm>
              <a:off x="3074581" y="2225749"/>
              <a:ext cx="106326" cy="10632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54B28573-5E7F-C034-D788-4605ADA4287A}"/>
                </a:ext>
              </a:extLst>
            </p:cNvPr>
            <p:cNvSpPr/>
            <p:nvPr/>
          </p:nvSpPr>
          <p:spPr>
            <a:xfrm>
              <a:off x="2567762" y="3404191"/>
              <a:ext cx="106326" cy="10632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5C566083-02DA-AB5F-3029-B212804999A7}"/>
                </a:ext>
              </a:extLst>
            </p:cNvPr>
            <p:cNvSpPr/>
            <p:nvPr/>
          </p:nvSpPr>
          <p:spPr>
            <a:xfrm>
              <a:off x="3314700" y="3322674"/>
              <a:ext cx="106326" cy="10632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2" name="文本框 11">
            <a:extLst>
              <a:ext uri="{FF2B5EF4-FFF2-40B4-BE49-F238E27FC236}">
                <a16:creationId xmlns:a16="http://schemas.microsoft.com/office/drawing/2014/main" id="{05F0A1AD-7654-F723-2DB3-04F635F046CD}"/>
              </a:ext>
            </a:extLst>
          </p:cNvPr>
          <p:cNvSpPr txBox="1"/>
          <p:nvPr/>
        </p:nvSpPr>
        <p:spPr>
          <a:xfrm>
            <a:off x="1503942" y="1790314"/>
            <a:ext cx="1455848" cy="369332"/>
          </a:xfrm>
          <a:prstGeom prst="rect">
            <a:avLst/>
          </a:prstGeom>
          <a:ln w="381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CN" dirty="0"/>
              <a:t>Image Space</a:t>
            </a:r>
            <a:endParaRPr lang="zh-CN" altLang="en-US" dirty="0"/>
          </a:p>
        </p:txBody>
      </p: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FAC5E30F-6172-FF8D-FAF4-3215690E2B6A}"/>
              </a:ext>
            </a:extLst>
          </p:cNvPr>
          <p:cNvGrpSpPr/>
          <p:nvPr/>
        </p:nvGrpSpPr>
        <p:grpSpPr>
          <a:xfrm>
            <a:off x="1635946" y="4384081"/>
            <a:ext cx="2647688" cy="2058813"/>
            <a:chOff x="1630149" y="4384081"/>
            <a:chExt cx="2647688" cy="2058813"/>
          </a:xfrm>
        </p:grpSpPr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9B475305-4ACD-37B9-12B4-6F0BEF3B82C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51490" y="4384081"/>
              <a:ext cx="2159892" cy="2058813"/>
            </a:xfrm>
            <a:prstGeom prst="rect">
              <a:avLst/>
            </a:prstGeom>
          </p:spPr>
        </p:pic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C6644046-033A-59C9-17A7-5AEE26669A9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58899" y="5528929"/>
              <a:ext cx="1330747" cy="722578"/>
            </a:xfrm>
            <a:prstGeom prst="rect">
              <a:avLst/>
            </a:prstGeom>
          </p:spPr>
        </p:pic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6A9D031E-C929-53D1-BDD9-20E66F07818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007242" y="5058451"/>
              <a:ext cx="1270595" cy="279091"/>
            </a:xfrm>
            <a:prstGeom prst="rect">
              <a:avLst/>
            </a:prstGeom>
          </p:spPr>
        </p:pic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D8DEC03E-F911-68D4-0362-3394EBE45BAF}"/>
                </a:ext>
              </a:extLst>
            </p:cNvPr>
            <p:cNvSpPr txBox="1"/>
            <p:nvPr/>
          </p:nvSpPr>
          <p:spPr>
            <a:xfrm>
              <a:off x="3326219" y="6011912"/>
              <a:ext cx="66396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/>
                <a:t>Old car</a:t>
              </a:r>
              <a:endParaRPr lang="zh-CN" altLang="en-US" sz="1200" dirty="0"/>
            </a:p>
          </p:txBody>
        </p: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6100D510-B025-4B13-56A8-EE8F62476C59}"/>
                </a:ext>
              </a:extLst>
            </p:cNvPr>
            <p:cNvSpPr/>
            <p:nvPr/>
          </p:nvSpPr>
          <p:spPr>
            <a:xfrm>
              <a:off x="3441899" y="4784651"/>
              <a:ext cx="115968" cy="115968"/>
            </a:xfrm>
            <a:prstGeom prst="ellipse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58E4C0F6-8EBE-9967-979E-BF0AEB7B4C84}"/>
                </a:ext>
              </a:extLst>
            </p:cNvPr>
            <p:cNvSpPr/>
            <p:nvPr/>
          </p:nvSpPr>
          <p:spPr>
            <a:xfrm>
              <a:off x="3979945" y="5278764"/>
              <a:ext cx="115968" cy="115968"/>
            </a:xfrm>
            <a:prstGeom prst="ellipse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8420EE29-ACBA-EA5F-5B02-227D946A1569}"/>
                </a:ext>
              </a:extLst>
            </p:cNvPr>
            <p:cNvSpPr/>
            <p:nvPr/>
          </p:nvSpPr>
          <p:spPr>
            <a:xfrm>
              <a:off x="3743263" y="5528929"/>
              <a:ext cx="115968" cy="115968"/>
            </a:xfrm>
            <a:prstGeom prst="ellipse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532E8569-1945-ECD5-7140-324A56DB6004}"/>
                </a:ext>
              </a:extLst>
            </p:cNvPr>
            <p:cNvSpPr/>
            <p:nvPr/>
          </p:nvSpPr>
          <p:spPr>
            <a:xfrm>
              <a:off x="3201780" y="5857929"/>
              <a:ext cx="115968" cy="115968"/>
            </a:xfrm>
            <a:prstGeom prst="ellipse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93D981F7-6408-EC95-1233-676EDF6CD909}"/>
                </a:ext>
              </a:extLst>
            </p:cNvPr>
            <p:cNvSpPr/>
            <p:nvPr/>
          </p:nvSpPr>
          <p:spPr>
            <a:xfrm>
              <a:off x="3242502" y="5449106"/>
              <a:ext cx="115968" cy="115968"/>
            </a:xfrm>
            <a:prstGeom prst="ellipse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椭圆 26">
              <a:extLst>
                <a:ext uri="{FF2B5EF4-FFF2-40B4-BE49-F238E27FC236}">
                  <a16:creationId xmlns:a16="http://schemas.microsoft.com/office/drawing/2014/main" id="{3045D9B9-3189-2DFA-0650-B79C0C6E52B3}"/>
                </a:ext>
              </a:extLst>
            </p:cNvPr>
            <p:cNvSpPr/>
            <p:nvPr/>
          </p:nvSpPr>
          <p:spPr>
            <a:xfrm>
              <a:off x="2527893" y="6326926"/>
              <a:ext cx="115968" cy="115968"/>
            </a:xfrm>
            <a:prstGeom prst="ellipse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125BAE6B-E9F3-658B-45E9-7E28963960FB}"/>
                </a:ext>
              </a:extLst>
            </p:cNvPr>
            <p:cNvSpPr txBox="1"/>
            <p:nvPr/>
          </p:nvSpPr>
          <p:spPr>
            <a:xfrm>
              <a:off x="1630149" y="4639117"/>
              <a:ext cx="1250663" cy="369332"/>
            </a:xfrm>
            <a:prstGeom prst="rect">
              <a:avLst/>
            </a:prstGeom>
            <a:ln w="38100"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altLang="zh-CN" dirty="0"/>
                <a:t>Text Space</a:t>
              </a:r>
              <a:endParaRPr lang="zh-CN" altLang="en-US" dirty="0"/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242C5C4E-4A49-F3D0-3225-382F112F1C3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57208" y="2281377"/>
            <a:ext cx="653403" cy="70957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AF38FC4D-EF6F-C52A-2B32-F81102BC241F}"/>
              </a:ext>
            </a:extLst>
          </p:cNvPr>
          <p:cNvSpPr txBox="1"/>
          <p:nvPr/>
        </p:nvSpPr>
        <p:spPr>
          <a:xfrm>
            <a:off x="5495511" y="1790314"/>
            <a:ext cx="1471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Image Query</a:t>
            </a:r>
            <a:endParaRPr lang="zh-CN" altLang="en-US" dirty="0"/>
          </a:p>
        </p:txBody>
      </p:sp>
      <p:cxnSp>
        <p:nvCxnSpPr>
          <p:cNvPr id="31" name="连接符: 曲线 30">
            <a:extLst>
              <a:ext uri="{FF2B5EF4-FFF2-40B4-BE49-F238E27FC236}">
                <a16:creationId xmlns:a16="http://schemas.microsoft.com/office/drawing/2014/main" id="{6D646CF4-B198-C3D9-05CD-FCA2D9CE58EE}"/>
              </a:ext>
            </a:extLst>
          </p:cNvPr>
          <p:cNvCxnSpPr>
            <a:cxnSpLocks/>
            <a:stCxn id="3" idx="1"/>
          </p:cNvCxnSpPr>
          <p:nvPr/>
        </p:nvCxnSpPr>
        <p:spPr>
          <a:xfrm rot="10800000" flipV="1">
            <a:off x="3392672" y="2636161"/>
            <a:ext cx="2164536" cy="667019"/>
          </a:xfrm>
          <a:prstGeom prst="curvedConnector3">
            <a:avLst>
              <a:gd name="adj1" fmla="val 4246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本框 36">
            <a:extLst>
              <a:ext uri="{FF2B5EF4-FFF2-40B4-BE49-F238E27FC236}">
                <a16:creationId xmlns:a16="http://schemas.microsoft.com/office/drawing/2014/main" id="{FE5514AC-556B-7916-BD7B-38476729703D}"/>
              </a:ext>
            </a:extLst>
          </p:cNvPr>
          <p:cNvSpPr txBox="1"/>
          <p:nvPr/>
        </p:nvSpPr>
        <p:spPr>
          <a:xfrm>
            <a:off x="2327372" y="3426037"/>
            <a:ext cx="1915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Nearest neighbor</a:t>
            </a:r>
            <a:endParaRPr lang="zh-CN" altLang="en-US" dirty="0"/>
          </a:p>
        </p:txBody>
      </p:sp>
      <p:sp>
        <p:nvSpPr>
          <p:cNvPr id="38" name="椭圆 37">
            <a:extLst>
              <a:ext uri="{FF2B5EF4-FFF2-40B4-BE49-F238E27FC236}">
                <a16:creationId xmlns:a16="http://schemas.microsoft.com/office/drawing/2014/main" id="{0E38E232-52A7-194E-D3E0-9760448A19D5}"/>
              </a:ext>
            </a:extLst>
          </p:cNvPr>
          <p:cNvSpPr/>
          <p:nvPr/>
        </p:nvSpPr>
        <p:spPr>
          <a:xfrm>
            <a:off x="2685987" y="2837415"/>
            <a:ext cx="743014" cy="717405"/>
          </a:xfrm>
          <a:prstGeom prst="ellipse">
            <a:avLst/>
          </a:prstGeom>
          <a:noFill/>
          <a:ln w="57150">
            <a:solidFill>
              <a:srgbClr val="00B0F0"/>
            </a:solidFill>
            <a:prstDash val="lgDash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48B91BBF-F912-72E1-C4B0-912C0F4D1157}"/>
              </a:ext>
            </a:extLst>
          </p:cNvPr>
          <p:cNvSpPr txBox="1"/>
          <p:nvPr/>
        </p:nvSpPr>
        <p:spPr>
          <a:xfrm>
            <a:off x="5111875" y="4465006"/>
            <a:ext cx="2571921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Kitten playing toy ball</a:t>
            </a:r>
            <a:endParaRPr lang="zh-CN" altLang="en-US" dirty="0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1C87FED9-AD73-41C0-9B5F-38EBFB0CE9D0}"/>
              </a:ext>
            </a:extLst>
          </p:cNvPr>
          <p:cNvSpPr txBox="1"/>
          <p:nvPr/>
        </p:nvSpPr>
        <p:spPr>
          <a:xfrm>
            <a:off x="5764488" y="3968106"/>
            <a:ext cx="1266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Text Query</a:t>
            </a:r>
            <a:endParaRPr lang="zh-CN" altLang="en-US" dirty="0"/>
          </a:p>
        </p:txBody>
      </p:sp>
      <p:cxnSp>
        <p:nvCxnSpPr>
          <p:cNvPr id="42" name="连接符: 曲线 41">
            <a:extLst>
              <a:ext uri="{FF2B5EF4-FFF2-40B4-BE49-F238E27FC236}">
                <a16:creationId xmlns:a16="http://schemas.microsoft.com/office/drawing/2014/main" id="{0B2C4908-D77E-E45C-643F-84974C17167E}"/>
              </a:ext>
            </a:extLst>
          </p:cNvPr>
          <p:cNvCxnSpPr>
            <a:cxnSpLocks/>
            <a:stCxn id="39" idx="1"/>
            <a:endCxn id="19" idx="3"/>
          </p:cNvCxnSpPr>
          <p:nvPr/>
        </p:nvCxnSpPr>
        <p:spPr>
          <a:xfrm rot="10800000" flipV="1">
            <a:off x="4283635" y="4649671"/>
            <a:ext cx="828241" cy="548325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矩形: 圆角 43">
            <a:extLst>
              <a:ext uri="{FF2B5EF4-FFF2-40B4-BE49-F238E27FC236}">
                <a16:creationId xmlns:a16="http://schemas.microsoft.com/office/drawing/2014/main" id="{8345E57F-F0FE-34D9-4B5B-971272623F4E}"/>
              </a:ext>
            </a:extLst>
          </p:cNvPr>
          <p:cNvSpPr/>
          <p:nvPr/>
        </p:nvSpPr>
        <p:spPr>
          <a:xfrm>
            <a:off x="2959790" y="5058451"/>
            <a:ext cx="1323844" cy="355037"/>
          </a:xfrm>
          <a:prstGeom prst="roundRect">
            <a:avLst/>
          </a:prstGeom>
          <a:noFill/>
          <a:ln w="38100">
            <a:solidFill>
              <a:srgbClr val="00B050"/>
            </a:solidFill>
            <a:prstDash val="lgDash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1D66FA25-E413-784E-3D7E-9F3FDB825F0A}"/>
              </a:ext>
            </a:extLst>
          </p:cNvPr>
          <p:cNvSpPr txBox="1"/>
          <p:nvPr/>
        </p:nvSpPr>
        <p:spPr>
          <a:xfrm>
            <a:off x="4228898" y="5257417"/>
            <a:ext cx="1915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Nearest neighbor</a:t>
            </a:r>
            <a:endParaRPr lang="zh-CN" altLang="en-US" dirty="0"/>
          </a:p>
        </p:txBody>
      </p:sp>
      <p:sp>
        <p:nvSpPr>
          <p:cNvPr id="134" name="文本框 133">
            <a:extLst>
              <a:ext uri="{FF2B5EF4-FFF2-40B4-BE49-F238E27FC236}">
                <a16:creationId xmlns:a16="http://schemas.microsoft.com/office/drawing/2014/main" id="{D2E025F7-805C-19EA-AE26-0B1D0AA3C0DB}"/>
              </a:ext>
            </a:extLst>
          </p:cNvPr>
          <p:cNvSpPr txBox="1"/>
          <p:nvPr/>
        </p:nvSpPr>
        <p:spPr>
          <a:xfrm>
            <a:off x="8343014" y="2710680"/>
            <a:ext cx="362215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Well-known indexes for </a:t>
            </a:r>
            <a:r>
              <a:rPr lang="en-US" altLang="zh-CN" sz="2400" b="1" dirty="0">
                <a:solidFill>
                  <a:schemeClr val="accent5"/>
                </a:solidFill>
              </a:rPr>
              <a:t>single-modal</a:t>
            </a:r>
            <a:r>
              <a:rPr lang="en-US" altLang="zh-CN" sz="2400" b="1" dirty="0"/>
              <a:t> ANNS: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sz="2400" dirty="0"/>
              <a:t>HNSW,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sz="2400" dirty="0"/>
              <a:t>Vamana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sz="2400" dirty="0"/>
              <a:t>IVF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sz="2400" dirty="0"/>
              <a:t>…</a:t>
            </a:r>
          </a:p>
        </p:txBody>
      </p:sp>
      <p:sp>
        <p:nvSpPr>
          <p:cNvPr id="15" name="日期占位符 14">
            <a:extLst>
              <a:ext uri="{FF2B5EF4-FFF2-40B4-BE49-F238E27FC236}">
                <a16:creationId xmlns:a16="http://schemas.microsoft.com/office/drawing/2014/main" id="{91FA7F16-A7A2-92C4-E6C7-157D06DD82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A0081-3639-4609-8AA8-11A4D67E42FA}" type="datetime1">
              <a:rPr lang="en-US" altLang="zh-CN" smtClean="0"/>
              <a:t>9/16/2024</a:t>
            </a:fld>
            <a:endParaRPr lang="zh-CN" altLang="en-US"/>
          </a:p>
        </p:txBody>
      </p:sp>
      <p:sp>
        <p:nvSpPr>
          <p:cNvPr id="16" name="页脚占位符 15">
            <a:extLst>
              <a:ext uri="{FF2B5EF4-FFF2-40B4-BE49-F238E27FC236}">
                <a16:creationId xmlns:a16="http://schemas.microsoft.com/office/drawing/2014/main" id="{6BD18214-05D4-C8B9-BDF3-C20FDFF1D2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RoarGraph, Meng Chen</a:t>
            </a:r>
            <a:endParaRPr lang="zh-CN" altLang="en-US"/>
          </a:p>
        </p:txBody>
      </p:sp>
      <p:sp>
        <p:nvSpPr>
          <p:cNvPr id="18" name="灯片编号占位符 17">
            <a:extLst>
              <a:ext uri="{FF2B5EF4-FFF2-40B4-BE49-F238E27FC236}">
                <a16:creationId xmlns:a16="http://schemas.microsoft.com/office/drawing/2014/main" id="{F9A6F0CF-4FA1-E7B3-D4FE-1015146EA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25D2A-E69E-45E6-911F-BBB6CFAA6D63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54271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 29">
            <a:extLst>
              <a:ext uri="{FF2B5EF4-FFF2-40B4-BE49-F238E27FC236}">
                <a16:creationId xmlns:a16="http://schemas.microsoft.com/office/drawing/2014/main" id="{C8736A2B-025E-D8AC-4116-2777FA309C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1175" y="1978439"/>
            <a:ext cx="3810532" cy="3686689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36C762E5-CCC5-D551-C9DE-FBF4C8B01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2376" y="118949"/>
            <a:ext cx="10843437" cy="1325563"/>
          </a:xfrm>
        </p:spPr>
        <p:txBody>
          <a:bodyPr/>
          <a:lstStyle/>
          <a:p>
            <a:r>
              <a:rPr lang="en-US" altLang="zh-CN" dirty="0"/>
              <a:t>Single-Modal Search vs. Cross-Modal Search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8BC6975-4EF1-275C-2184-ADB42C2E82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4750" y="1352363"/>
            <a:ext cx="2309038" cy="2130544"/>
          </a:xfrm>
          <a:prstGeom prst="rect">
            <a:avLst/>
          </a:prstGeom>
        </p:spPr>
      </p:pic>
      <p:sp>
        <p:nvSpPr>
          <p:cNvPr id="6" name="椭圆 5">
            <a:extLst>
              <a:ext uri="{FF2B5EF4-FFF2-40B4-BE49-F238E27FC236}">
                <a16:creationId xmlns:a16="http://schemas.microsoft.com/office/drawing/2014/main" id="{E8B6E7D0-1A7A-3324-FD1E-A913BBA54C19}"/>
              </a:ext>
            </a:extLst>
          </p:cNvPr>
          <p:cNvSpPr/>
          <p:nvPr/>
        </p:nvSpPr>
        <p:spPr>
          <a:xfrm>
            <a:off x="2339164" y="2417635"/>
            <a:ext cx="106326" cy="10632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0C78EF1A-0183-4640-F461-24DBCF528D0D}"/>
              </a:ext>
            </a:extLst>
          </p:cNvPr>
          <p:cNvSpPr/>
          <p:nvPr/>
        </p:nvSpPr>
        <p:spPr>
          <a:xfrm>
            <a:off x="3604439" y="2524386"/>
            <a:ext cx="106326" cy="10632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EC0E30BA-7536-0B17-ACA6-E6669A775911}"/>
              </a:ext>
            </a:extLst>
          </p:cNvPr>
          <p:cNvSpPr/>
          <p:nvPr/>
        </p:nvSpPr>
        <p:spPr>
          <a:xfrm>
            <a:off x="2978004" y="2577549"/>
            <a:ext cx="106326" cy="10632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FB079455-CD50-F7E4-4222-28E1D5860A16}"/>
              </a:ext>
            </a:extLst>
          </p:cNvPr>
          <p:cNvSpPr/>
          <p:nvPr/>
        </p:nvSpPr>
        <p:spPr>
          <a:xfrm>
            <a:off x="3166731" y="1776563"/>
            <a:ext cx="106326" cy="10632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54B28573-5E7F-C034-D788-4605ADA4287A}"/>
              </a:ext>
            </a:extLst>
          </p:cNvPr>
          <p:cNvSpPr/>
          <p:nvPr/>
        </p:nvSpPr>
        <p:spPr>
          <a:xfrm>
            <a:off x="2659912" y="2955005"/>
            <a:ext cx="106326" cy="10632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5C566083-02DA-AB5F-3029-B212804999A7}"/>
              </a:ext>
            </a:extLst>
          </p:cNvPr>
          <p:cNvSpPr/>
          <p:nvPr/>
        </p:nvSpPr>
        <p:spPr>
          <a:xfrm>
            <a:off x="3406850" y="2873488"/>
            <a:ext cx="106326" cy="10632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5F0A1AD-7654-F723-2DB3-04F635F046CD}"/>
              </a:ext>
            </a:extLst>
          </p:cNvPr>
          <p:cNvSpPr txBox="1"/>
          <p:nvPr/>
        </p:nvSpPr>
        <p:spPr>
          <a:xfrm>
            <a:off x="1397617" y="1698165"/>
            <a:ext cx="1455848" cy="369332"/>
          </a:xfrm>
          <a:prstGeom prst="rect">
            <a:avLst/>
          </a:prstGeom>
          <a:ln w="381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CN" dirty="0"/>
              <a:t>Image Space</a:t>
            </a:r>
            <a:endParaRPr lang="zh-CN" altLang="en-US" dirty="0"/>
          </a:p>
        </p:txBody>
      </p: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FAC5E30F-6172-FF8D-FAF4-3215690E2B6A}"/>
              </a:ext>
            </a:extLst>
          </p:cNvPr>
          <p:cNvGrpSpPr/>
          <p:nvPr/>
        </p:nvGrpSpPr>
        <p:grpSpPr>
          <a:xfrm>
            <a:off x="1529621" y="4291932"/>
            <a:ext cx="2647688" cy="2058813"/>
            <a:chOff x="1630149" y="4384081"/>
            <a:chExt cx="2647688" cy="2058813"/>
          </a:xfrm>
        </p:grpSpPr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9B475305-4ACD-37B9-12B4-6F0BEF3B82C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051490" y="4384081"/>
              <a:ext cx="2159892" cy="2058813"/>
            </a:xfrm>
            <a:prstGeom prst="rect">
              <a:avLst/>
            </a:prstGeom>
          </p:spPr>
        </p:pic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C6644046-033A-59C9-17A7-5AEE26669A9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758899" y="5528929"/>
              <a:ext cx="1330747" cy="722578"/>
            </a:xfrm>
            <a:prstGeom prst="rect">
              <a:avLst/>
            </a:prstGeom>
          </p:spPr>
        </p:pic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6A9D031E-C929-53D1-BDD9-20E66F07818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007242" y="5058451"/>
              <a:ext cx="1270595" cy="279091"/>
            </a:xfrm>
            <a:prstGeom prst="rect">
              <a:avLst/>
            </a:prstGeom>
          </p:spPr>
        </p:pic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D8DEC03E-F911-68D4-0362-3394EBE45BAF}"/>
                </a:ext>
              </a:extLst>
            </p:cNvPr>
            <p:cNvSpPr txBox="1"/>
            <p:nvPr/>
          </p:nvSpPr>
          <p:spPr>
            <a:xfrm>
              <a:off x="3326219" y="6011912"/>
              <a:ext cx="66396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/>
                <a:t>Old car</a:t>
              </a:r>
              <a:endParaRPr lang="zh-CN" altLang="en-US" sz="1200" dirty="0"/>
            </a:p>
          </p:txBody>
        </p: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6100D510-B025-4B13-56A8-EE8F62476C59}"/>
                </a:ext>
              </a:extLst>
            </p:cNvPr>
            <p:cNvSpPr/>
            <p:nvPr/>
          </p:nvSpPr>
          <p:spPr>
            <a:xfrm>
              <a:off x="3441899" y="4784651"/>
              <a:ext cx="115968" cy="115968"/>
            </a:xfrm>
            <a:prstGeom prst="ellipse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58E4C0F6-8EBE-9967-979E-BF0AEB7B4C84}"/>
                </a:ext>
              </a:extLst>
            </p:cNvPr>
            <p:cNvSpPr/>
            <p:nvPr/>
          </p:nvSpPr>
          <p:spPr>
            <a:xfrm>
              <a:off x="3979945" y="5278764"/>
              <a:ext cx="115968" cy="115968"/>
            </a:xfrm>
            <a:prstGeom prst="ellipse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8420EE29-ACBA-EA5F-5B02-227D946A1569}"/>
                </a:ext>
              </a:extLst>
            </p:cNvPr>
            <p:cNvSpPr/>
            <p:nvPr/>
          </p:nvSpPr>
          <p:spPr>
            <a:xfrm>
              <a:off x="3743263" y="5528929"/>
              <a:ext cx="115968" cy="115968"/>
            </a:xfrm>
            <a:prstGeom prst="ellipse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532E8569-1945-ECD5-7140-324A56DB6004}"/>
                </a:ext>
              </a:extLst>
            </p:cNvPr>
            <p:cNvSpPr/>
            <p:nvPr/>
          </p:nvSpPr>
          <p:spPr>
            <a:xfrm>
              <a:off x="3201780" y="5857929"/>
              <a:ext cx="115968" cy="115968"/>
            </a:xfrm>
            <a:prstGeom prst="ellipse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93D981F7-6408-EC95-1233-676EDF6CD909}"/>
                </a:ext>
              </a:extLst>
            </p:cNvPr>
            <p:cNvSpPr/>
            <p:nvPr/>
          </p:nvSpPr>
          <p:spPr>
            <a:xfrm>
              <a:off x="3242502" y="5449106"/>
              <a:ext cx="115968" cy="115968"/>
            </a:xfrm>
            <a:prstGeom prst="ellipse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椭圆 26">
              <a:extLst>
                <a:ext uri="{FF2B5EF4-FFF2-40B4-BE49-F238E27FC236}">
                  <a16:creationId xmlns:a16="http://schemas.microsoft.com/office/drawing/2014/main" id="{3045D9B9-3189-2DFA-0650-B79C0C6E52B3}"/>
                </a:ext>
              </a:extLst>
            </p:cNvPr>
            <p:cNvSpPr/>
            <p:nvPr/>
          </p:nvSpPr>
          <p:spPr>
            <a:xfrm>
              <a:off x="2527893" y="6326926"/>
              <a:ext cx="115968" cy="115968"/>
            </a:xfrm>
            <a:prstGeom prst="ellipse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125BAE6B-E9F3-658B-45E9-7E28963960FB}"/>
                </a:ext>
              </a:extLst>
            </p:cNvPr>
            <p:cNvSpPr txBox="1"/>
            <p:nvPr/>
          </p:nvSpPr>
          <p:spPr>
            <a:xfrm>
              <a:off x="1630149" y="4639117"/>
              <a:ext cx="1250663" cy="369332"/>
            </a:xfrm>
            <a:prstGeom prst="rect">
              <a:avLst/>
            </a:prstGeom>
            <a:ln w="28575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altLang="zh-CN" dirty="0"/>
                <a:t>Text Space</a:t>
              </a:r>
              <a:endParaRPr lang="zh-CN" altLang="en-US" dirty="0"/>
            </a:p>
          </p:txBody>
        </p:sp>
      </p:grpSp>
      <p:sp>
        <p:nvSpPr>
          <p:cNvPr id="16" name="矩形 15">
            <a:extLst>
              <a:ext uri="{FF2B5EF4-FFF2-40B4-BE49-F238E27FC236}">
                <a16:creationId xmlns:a16="http://schemas.microsoft.com/office/drawing/2014/main" id="{627FB2DF-5830-7591-A168-444DDD988DDC}"/>
              </a:ext>
            </a:extLst>
          </p:cNvPr>
          <p:cNvSpPr/>
          <p:nvPr/>
        </p:nvSpPr>
        <p:spPr>
          <a:xfrm>
            <a:off x="1302358" y="1348002"/>
            <a:ext cx="2955852" cy="2150804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箭头: 右 17">
            <a:extLst>
              <a:ext uri="{FF2B5EF4-FFF2-40B4-BE49-F238E27FC236}">
                <a16:creationId xmlns:a16="http://schemas.microsoft.com/office/drawing/2014/main" id="{7BE591B7-556A-E4EE-4E15-05C8C52DE4C2}"/>
              </a:ext>
            </a:extLst>
          </p:cNvPr>
          <p:cNvSpPr/>
          <p:nvPr/>
        </p:nvSpPr>
        <p:spPr>
          <a:xfrm rot="1744799">
            <a:off x="4286379" y="3446381"/>
            <a:ext cx="1422963" cy="25689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7" name="图片 56">
            <a:extLst>
              <a:ext uri="{FF2B5EF4-FFF2-40B4-BE49-F238E27FC236}">
                <a16:creationId xmlns:a16="http://schemas.microsoft.com/office/drawing/2014/main" id="{6AE86D3F-C39A-62F8-09C5-FFDB8E39871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07267" y="2484175"/>
            <a:ext cx="753116" cy="815152"/>
          </a:xfrm>
          <a:prstGeom prst="rect">
            <a:avLst/>
          </a:prstGeom>
        </p:spPr>
      </p:pic>
      <p:sp>
        <p:nvSpPr>
          <p:cNvPr id="52" name="椭圆 51">
            <a:extLst>
              <a:ext uri="{FF2B5EF4-FFF2-40B4-BE49-F238E27FC236}">
                <a16:creationId xmlns:a16="http://schemas.microsoft.com/office/drawing/2014/main" id="{9106C889-0FEC-C5E1-5F9C-E523DA8DF185}"/>
              </a:ext>
            </a:extLst>
          </p:cNvPr>
          <p:cNvSpPr/>
          <p:nvPr/>
        </p:nvSpPr>
        <p:spPr>
          <a:xfrm>
            <a:off x="7281998" y="3168374"/>
            <a:ext cx="106326" cy="10632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9" name="椭圆 48">
            <a:extLst>
              <a:ext uri="{FF2B5EF4-FFF2-40B4-BE49-F238E27FC236}">
                <a16:creationId xmlns:a16="http://schemas.microsoft.com/office/drawing/2014/main" id="{20E121E6-DF55-40F9-BBF6-34D2AC55BA0E}"/>
              </a:ext>
            </a:extLst>
          </p:cNvPr>
          <p:cNvSpPr/>
          <p:nvPr/>
        </p:nvSpPr>
        <p:spPr>
          <a:xfrm>
            <a:off x="8437190" y="3059833"/>
            <a:ext cx="106326" cy="10632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>
            <a:extLst>
              <a:ext uri="{FF2B5EF4-FFF2-40B4-BE49-F238E27FC236}">
                <a16:creationId xmlns:a16="http://schemas.microsoft.com/office/drawing/2014/main" id="{E0B2DE32-CEEC-8E34-C83D-6E76B9112D2F}"/>
              </a:ext>
            </a:extLst>
          </p:cNvPr>
          <p:cNvSpPr/>
          <p:nvPr/>
        </p:nvSpPr>
        <p:spPr>
          <a:xfrm>
            <a:off x="7815164" y="2467082"/>
            <a:ext cx="106326" cy="10632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>
            <a:extLst>
              <a:ext uri="{FF2B5EF4-FFF2-40B4-BE49-F238E27FC236}">
                <a16:creationId xmlns:a16="http://schemas.microsoft.com/office/drawing/2014/main" id="{C276B0A7-2ECC-C4A6-2C36-87D61C016CB5}"/>
              </a:ext>
            </a:extLst>
          </p:cNvPr>
          <p:cNvSpPr/>
          <p:nvPr/>
        </p:nvSpPr>
        <p:spPr>
          <a:xfrm>
            <a:off x="6974648" y="2239903"/>
            <a:ext cx="106326" cy="10632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>
            <a:extLst>
              <a:ext uri="{FF2B5EF4-FFF2-40B4-BE49-F238E27FC236}">
                <a16:creationId xmlns:a16="http://schemas.microsoft.com/office/drawing/2014/main" id="{09058DB0-0841-3961-C042-C3BFAEF1806F}"/>
              </a:ext>
            </a:extLst>
          </p:cNvPr>
          <p:cNvSpPr/>
          <p:nvPr/>
        </p:nvSpPr>
        <p:spPr>
          <a:xfrm>
            <a:off x="7958568" y="2983915"/>
            <a:ext cx="106326" cy="10632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>
            <a:extLst>
              <a:ext uri="{FF2B5EF4-FFF2-40B4-BE49-F238E27FC236}">
                <a16:creationId xmlns:a16="http://schemas.microsoft.com/office/drawing/2014/main" id="{5BFAF158-121E-5061-D0B2-10513B990EBB}"/>
              </a:ext>
            </a:extLst>
          </p:cNvPr>
          <p:cNvSpPr/>
          <p:nvPr/>
        </p:nvSpPr>
        <p:spPr>
          <a:xfrm>
            <a:off x="8136840" y="2406155"/>
            <a:ext cx="106326" cy="10632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8" name="图片 57">
            <a:extLst>
              <a:ext uri="{FF2B5EF4-FFF2-40B4-BE49-F238E27FC236}">
                <a16:creationId xmlns:a16="http://schemas.microsoft.com/office/drawing/2014/main" id="{557DAAB6-31D4-52CE-8B04-72285FFE6E3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08162" y="2577549"/>
            <a:ext cx="753116" cy="449823"/>
          </a:xfrm>
          <a:prstGeom prst="rect">
            <a:avLst/>
          </a:prstGeom>
        </p:spPr>
      </p:pic>
      <p:sp>
        <p:nvSpPr>
          <p:cNvPr id="59" name="矩形 58">
            <a:extLst>
              <a:ext uri="{FF2B5EF4-FFF2-40B4-BE49-F238E27FC236}">
                <a16:creationId xmlns:a16="http://schemas.microsoft.com/office/drawing/2014/main" id="{A98B5629-2385-2428-7B76-68D02B2E752A}"/>
              </a:ext>
            </a:extLst>
          </p:cNvPr>
          <p:cNvSpPr/>
          <p:nvPr/>
        </p:nvSpPr>
        <p:spPr>
          <a:xfrm>
            <a:off x="1309373" y="4296520"/>
            <a:ext cx="2955852" cy="2150804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箭头: 右 19">
            <a:extLst>
              <a:ext uri="{FF2B5EF4-FFF2-40B4-BE49-F238E27FC236}">
                <a16:creationId xmlns:a16="http://schemas.microsoft.com/office/drawing/2014/main" id="{5EA8CF25-1824-428B-9002-ECF99677FBB4}"/>
              </a:ext>
            </a:extLst>
          </p:cNvPr>
          <p:cNvSpPr/>
          <p:nvPr/>
        </p:nvSpPr>
        <p:spPr>
          <a:xfrm rot="20315283">
            <a:off x="4297485" y="4174635"/>
            <a:ext cx="1395473" cy="251930"/>
          </a:xfrm>
          <a:prstGeom prst="rightArrow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611FA643-B7FD-2480-D23C-D0B5B21432B8}"/>
              </a:ext>
            </a:extLst>
          </p:cNvPr>
          <p:cNvSpPr/>
          <p:nvPr/>
        </p:nvSpPr>
        <p:spPr>
          <a:xfrm>
            <a:off x="5698392" y="1637947"/>
            <a:ext cx="4635109" cy="4420315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1" name="图片 60">
            <a:extLst>
              <a:ext uri="{FF2B5EF4-FFF2-40B4-BE49-F238E27FC236}">
                <a16:creationId xmlns:a16="http://schemas.microsoft.com/office/drawing/2014/main" id="{B17DBD39-AEB9-1F04-8094-B89251B859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21490" y="5028174"/>
            <a:ext cx="1330747" cy="722578"/>
          </a:xfrm>
          <a:prstGeom prst="rect">
            <a:avLst/>
          </a:prstGeom>
        </p:spPr>
      </p:pic>
      <p:pic>
        <p:nvPicPr>
          <p:cNvPr id="62" name="图片 61">
            <a:extLst>
              <a:ext uri="{FF2B5EF4-FFF2-40B4-BE49-F238E27FC236}">
                <a16:creationId xmlns:a16="http://schemas.microsoft.com/office/drawing/2014/main" id="{C3EAA789-4959-2F33-3B46-DF7712EE99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37804" y="4755390"/>
            <a:ext cx="1270595" cy="279091"/>
          </a:xfrm>
          <a:prstGeom prst="rect">
            <a:avLst/>
          </a:prstGeom>
        </p:spPr>
      </p:pic>
      <p:sp>
        <p:nvSpPr>
          <p:cNvPr id="63" name="文本框 62">
            <a:extLst>
              <a:ext uri="{FF2B5EF4-FFF2-40B4-BE49-F238E27FC236}">
                <a16:creationId xmlns:a16="http://schemas.microsoft.com/office/drawing/2014/main" id="{410A6FC3-91C1-8383-B1A7-3CE1EE985FFC}"/>
              </a:ext>
            </a:extLst>
          </p:cNvPr>
          <p:cNvSpPr txBox="1"/>
          <p:nvPr/>
        </p:nvSpPr>
        <p:spPr>
          <a:xfrm>
            <a:off x="8586863" y="4599404"/>
            <a:ext cx="6639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Old car</a:t>
            </a:r>
            <a:endParaRPr lang="zh-CN" altLang="en-US" sz="1200" dirty="0"/>
          </a:p>
        </p:txBody>
      </p:sp>
      <p:sp>
        <p:nvSpPr>
          <p:cNvPr id="64" name="椭圆 63">
            <a:extLst>
              <a:ext uri="{FF2B5EF4-FFF2-40B4-BE49-F238E27FC236}">
                <a16:creationId xmlns:a16="http://schemas.microsoft.com/office/drawing/2014/main" id="{D53A4ED4-91A2-CDC3-F899-B726B36BF4CB}"/>
              </a:ext>
            </a:extLst>
          </p:cNvPr>
          <p:cNvSpPr/>
          <p:nvPr/>
        </p:nvSpPr>
        <p:spPr>
          <a:xfrm>
            <a:off x="7277177" y="4576534"/>
            <a:ext cx="115968" cy="115968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椭圆 64">
            <a:extLst>
              <a:ext uri="{FF2B5EF4-FFF2-40B4-BE49-F238E27FC236}">
                <a16:creationId xmlns:a16="http://schemas.microsoft.com/office/drawing/2014/main" id="{7EDE3797-C234-7DBE-FD59-82E372B98444}"/>
              </a:ext>
            </a:extLst>
          </p:cNvPr>
          <p:cNvSpPr/>
          <p:nvPr/>
        </p:nvSpPr>
        <p:spPr>
          <a:xfrm>
            <a:off x="8682791" y="4378279"/>
            <a:ext cx="115968" cy="115968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椭圆 65">
            <a:extLst>
              <a:ext uri="{FF2B5EF4-FFF2-40B4-BE49-F238E27FC236}">
                <a16:creationId xmlns:a16="http://schemas.microsoft.com/office/drawing/2014/main" id="{269B628E-7AF0-FD01-009D-2167927221EF}"/>
              </a:ext>
            </a:extLst>
          </p:cNvPr>
          <p:cNvSpPr/>
          <p:nvPr/>
        </p:nvSpPr>
        <p:spPr>
          <a:xfrm>
            <a:off x="8259552" y="5731578"/>
            <a:ext cx="115968" cy="115968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椭圆 66">
            <a:extLst>
              <a:ext uri="{FF2B5EF4-FFF2-40B4-BE49-F238E27FC236}">
                <a16:creationId xmlns:a16="http://schemas.microsoft.com/office/drawing/2014/main" id="{82E4B902-F469-C4A3-433C-508DC5938F43}"/>
              </a:ext>
            </a:extLst>
          </p:cNvPr>
          <p:cNvSpPr/>
          <p:nvPr/>
        </p:nvSpPr>
        <p:spPr>
          <a:xfrm>
            <a:off x="7628178" y="5494764"/>
            <a:ext cx="115968" cy="115968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椭圆 67">
            <a:extLst>
              <a:ext uri="{FF2B5EF4-FFF2-40B4-BE49-F238E27FC236}">
                <a16:creationId xmlns:a16="http://schemas.microsoft.com/office/drawing/2014/main" id="{3F435CAE-32DA-C7A3-F721-44A4E71FB77A}"/>
              </a:ext>
            </a:extLst>
          </p:cNvPr>
          <p:cNvSpPr/>
          <p:nvPr/>
        </p:nvSpPr>
        <p:spPr>
          <a:xfrm>
            <a:off x="7219193" y="5313938"/>
            <a:ext cx="115968" cy="115968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椭圆 68">
            <a:extLst>
              <a:ext uri="{FF2B5EF4-FFF2-40B4-BE49-F238E27FC236}">
                <a16:creationId xmlns:a16="http://schemas.microsoft.com/office/drawing/2014/main" id="{504651F0-6600-3A93-BFE1-561CC243453B}"/>
              </a:ext>
            </a:extLst>
          </p:cNvPr>
          <p:cNvSpPr/>
          <p:nvPr/>
        </p:nvSpPr>
        <p:spPr>
          <a:xfrm>
            <a:off x="8011731" y="4826582"/>
            <a:ext cx="115968" cy="115968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4" name="连接符: 曲线 93">
            <a:extLst>
              <a:ext uri="{FF2B5EF4-FFF2-40B4-BE49-F238E27FC236}">
                <a16:creationId xmlns:a16="http://schemas.microsoft.com/office/drawing/2014/main" id="{6171CC60-78B3-9E4B-76AA-15D75E9B56C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722332" y="3897254"/>
            <a:ext cx="1172496" cy="53165"/>
          </a:xfrm>
          <a:prstGeom prst="curved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5" name="连接符: 曲线 104">
            <a:extLst>
              <a:ext uri="{FF2B5EF4-FFF2-40B4-BE49-F238E27FC236}">
                <a16:creationId xmlns:a16="http://schemas.microsoft.com/office/drawing/2014/main" id="{99D29419-108C-85CC-7B24-DA825254A864}"/>
              </a:ext>
            </a:extLst>
          </p:cNvPr>
          <p:cNvCxnSpPr>
            <a:cxnSpLocks/>
          </p:cNvCxnSpPr>
          <p:nvPr/>
        </p:nvCxnSpPr>
        <p:spPr>
          <a:xfrm rot="16200000" flipV="1">
            <a:off x="8048613" y="3663281"/>
            <a:ext cx="1133906" cy="250418"/>
          </a:xfrm>
          <a:prstGeom prst="curved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7" name="文本框 106">
            <a:extLst>
              <a:ext uri="{FF2B5EF4-FFF2-40B4-BE49-F238E27FC236}">
                <a16:creationId xmlns:a16="http://schemas.microsoft.com/office/drawing/2014/main" id="{F3C1453A-F28F-25AC-4F3C-F416B1C5A360}"/>
              </a:ext>
            </a:extLst>
          </p:cNvPr>
          <p:cNvSpPr txBox="1"/>
          <p:nvPr/>
        </p:nvSpPr>
        <p:spPr>
          <a:xfrm>
            <a:off x="6594252" y="1718800"/>
            <a:ext cx="2728632" cy="369332"/>
          </a:xfrm>
          <a:prstGeom prst="rect">
            <a:avLst/>
          </a:prstGeom>
          <a:ln w="38100">
            <a:solidFill>
              <a:srgbClr val="FFC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CN" dirty="0"/>
              <a:t>Shared Embedding Space</a:t>
            </a:r>
            <a:endParaRPr lang="zh-CN" altLang="en-US" dirty="0"/>
          </a:p>
        </p:txBody>
      </p:sp>
      <p:sp>
        <p:nvSpPr>
          <p:cNvPr id="108" name="文本框 107">
            <a:extLst>
              <a:ext uri="{FF2B5EF4-FFF2-40B4-BE49-F238E27FC236}">
                <a16:creationId xmlns:a16="http://schemas.microsoft.com/office/drawing/2014/main" id="{BAC0C758-5380-D001-CC7F-FCF0119BF3F1}"/>
              </a:ext>
            </a:extLst>
          </p:cNvPr>
          <p:cNvSpPr txBox="1"/>
          <p:nvPr/>
        </p:nvSpPr>
        <p:spPr>
          <a:xfrm>
            <a:off x="4097212" y="4481389"/>
            <a:ext cx="1823744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i="1" dirty="0"/>
              <a:t>Contrastive Learning</a:t>
            </a:r>
          </a:p>
          <a:p>
            <a:pPr algn="ctr"/>
            <a:endParaRPr lang="en-US" altLang="zh-CN" sz="1050" i="1" dirty="0"/>
          </a:p>
          <a:p>
            <a:pPr algn="ctr"/>
            <a:r>
              <a:rPr lang="en-US" altLang="zh-CN" dirty="0"/>
              <a:t>CLIP</a:t>
            </a:r>
          </a:p>
          <a:p>
            <a:pPr algn="ctr"/>
            <a:r>
              <a:rPr lang="en-US" altLang="zh-CN" dirty="0" err="1"/>
              <a:t>ImageBind</a:t>
            </a:r>
            <a:endParaRPr lang="en-US" altLang="zh-CN" dirty="0"/>
          </a:p>
          <a:p>
            <a:pPr algn="ctr"/>
            <a:r>
              <a:rPr lang="en-US" altLang="zh-CN" dirty="0"/>
              <a:t>…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011168C4-A848-BA6A-375F-37026C2B17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8D2D9-1237-48B2-AD3B-47A6A9BE615E}" type="datetime1">
              <a:rPr lang="en-US" altLang="zh-CN" smtClean="0"/>
              <a:t>9/16/2024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DB282D2-2E3F-B8AD-2C95-A28542C809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RoarGraph, Meng Chen</a:t>
            </a:r>
            <a:endParaRPr lang="zh-CN" altLang="en-US"/>
          </a:p>
        </p:txBody>
      </p:sp>
      <p:sp>
        <p:nvSpPr>
          <p:cNvPr id="13" name="灯片编号占位符 12">
            <a:extLst>
              <a:ext uri="{FF2B5EF4-FFF2-40B4-BE49-F238E27FC236}">
                <a16:creationId xmlns:a16="http://schemas.microsoft.com/office/drawing/2014/main" id="{6858799F-85C6-5412-B7A2-1A1C7D6F4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25D2A-E69E-45E6-911F-BBB6CFAA6D63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08953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97F1A7-1F8F-77DA-6B05-71A34F3734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9380" y="2491105"/>
            <a:ext cx="6873240" cy="1325563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en-US" altLang="zh-CN" dirty="0"/>
              <a:t>Challenge &amp; Motivation</a:t>
            </a:r>
            <a:endParaRPr lang="zh-CN" altLang="en-US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5604BBB-1178-1414-5230-69459B4FB4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06B8B-7825-4757-A88F-F2E7AC65C48D}" type="datetime1">
              <a:rPr lang="en-US" altLang="zh-CN" smtClean="0"/>
              <a:t>9/16/2024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0F3B80A-AEAB-90F7-07B2-AAE4C8D459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RoarGraph, Meng Chen</a:t>
            </a:r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575AD43-C14E-C544-D731-E10C288BB7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25D2A-E69E-45E6-911F-BBB6CFAA6D63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81859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 29">
            <a:extLst>
              <a:ext uri="{FF2B5EF4-FFF2-40B4-BE49-F238E27FC236}">
                <a16:creationId xmlns:a16="http://schemas.microsoft.com/office/drawing/2014/main" id="{C8736A2B-025E-D8AC-4116-2777FA309C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1175" y="1978439"/>
            <a:ext cx="3810532" cy="3686689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36C762E5-CCC5-D551-C9DE-FBF4C8B01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2376" y="118949"/>
            <a:ext cx="10843437" cy="1325563"/>
          </a:xfrm>
        </p:spPr>
        <p:txBody>
          <a:bodyPr/>
          <a:lstStyle/>
          <a:p>
            <a:r>
              <a:rPr lang="en-US" altLang="zh-CN" dirty="0"/>
              <a:t>Challenge &amp; Motivation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8BC6975-4EF1-275C-2184-ADB42C2E82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4750" y="1352363"/>
            <a:ext cx="2309038" cy="2130544"/>
          </a:xfrm>
          <a:prstGeom prst="rect">
            <a:avLst/>
          </a:prstGeom>
        </p:spPr>
      </p:pic>
      <p:sp>
        <p:nvSpPr>
          <p:cNvPr id="6" name="椭圆 5">
            <a:extLst>
              <a:ext uri="{FF2B5EF4-FFF2-40B4-BE49-F238E27FC236}">
                <a16:creationId xmlns:a16="http://schemas.microsoft.com/office/drawing/2014/main" id="{E8B6E7D0-1A7A-3324-FD1E-A913BBA54C19}"/>
              </a:ext>
            </a:extLst>
          </p:cNvPr>
          <p:cNvSpPr/>
          <p:nvPr/>
        </p:nvSpPr>
        <p:spPr>
          <a:xfrm>
            <a:off x="2339164" y="2417635"/>
            <a:ext cx="106326" cy="10632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0C78EF1A-0183-4640-F461-24DBCF528D0D}"/>
              </a:ext>
            </a:extLst>
          </p:cNvPr>
          <p:cNvSpPr/>
          <p:nvPr/>
        </p:nvSpPr>
        <p:spPr>
          <a:xfrm>
            <a:off x="3604439" y="2524386"/>
            <a:ext cx="106326" cy="10632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EC0E30BA-7536-0B17-ACA6-E6669A775911}"/>
              </a:ext>
            </a:extLst>
          </p:cNvPr>
          <p:cNvSpPr/>
          <p:nvPr/>
        </p:nvSpPr>
        <p:spPr>
          <a:xfrm>
            <a:off x="2978004" y="2577549"/>
            <a:ext cx="106326" cy="10632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FB079455-CD50-F7E4-4222-28E1D5860A16}"/>
              </a:ext>
            </a:extLst>
          </p:cNvPr>
          <p:cNvSpPr/>
          <p:nvPr/>
        </p:nvSpPr>
        <p:spPr>
          <a:xfrm>
            <a:off x="3166731" y="1776563"/>
            <a:ext cx="106326" cy="10632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54B28573-5E7F-C034-D788-4605ADA4287A}"/>
              </a:ext>
            </a:extLst>
          </p:cNvPr>
          <p:cNvSpPr/>
          <p:nvPr/>
        </p:nvSpPr>
        <p:spPr>
          <a:xfrm>
            <a:off x="2659912" y="2955005"/>
            <a:ext cx="106326" cy="10632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5C566083-02DA-AB5F-3029-B212804999A7}"/>
              </a:ext>
            </a:extLst>
          </p:cNvPr>
          <p:cNvSpPr/>
          <p:nvPr/>
        </p:nvSpPr>
        <p:spPr>
          <a:xfrm>
            <a:off x="3406850" y="2873488"/>
            <a:ext cx="106326" cy="10632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5F0A1AD-7654-F723-2DB3-04F635F046CD}"/>
              </a:ext>
            </a:extLst>
          </p:cNvPr>
          <p:cNvSpPr txBox="1"/>
          <p:nvPr/>
        </p:nvSpPr>
        <p:spPr>
          <a:xfrm>
            <a:off x="1397617" y="1698165"/>
            <a:ext cx="1455848" cy="369332"/>
          </a:xfrm>
          <a:prstGeom prst="rect">
            <a:avLst/>
          </a:prstGeom>
          <a:ln w="381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CN" dirty="0"/>
              <a:t>Image Space</a:t>
            </a:r>
            <a:endParaRPr lang="zh-CN" altLang="en-US" dirty="0"/>
          </a:p>
        </p:txBody>
      </p: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FAC5E30F-6172-FF8D-FAF4-3215690E2B6A}"/>
              </a:ext>
            </a:extLst>
          </p:cNvPr>
          <p:cNvGrpSpPr/>
          <p:nvPr/>
        </p:nvGrpSpPr>
        <p:grpSpPr>
          <a:xfrm>
            <a:off x="1529621" y="4291932"/>
            <a:ext cx="2647688" cy="2058813"/>
            <a:chOff x="1630149" y="4384081"/>
            <a:chExt cx="2647688" cy="2058813"/>
          </a:xfrm>
        </p:grpSpPr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9B475305-4ACD-37B9-12B4-6F0BEF3B82C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051490" y="4384081"/>
              <a:ext cx="2159892" cy="2058813"/>
            </a:xfrm>
            <a:prstGeom prst="rect">
              <a:avLst/>
            </a:prstGeom>
          </p:spPr>
        </p:pic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C6644046-033A-59C9-17A7-5AEE26669A9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758899" y="5528929"/>
              <a:ext cx="1330747" cy="722578"/>
            </a:xfrm>
            <a:prstGeom prst="rect">
              <a:avLst/>
            </a:prstGeom>
          </p:spPr>
        </p:pic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6A9D031E-C929-53D1-BDD9-20E66F07818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007242" y="5058451"/>
              <a:ext cx="1270595" cy="279091"/>
            </a:xfrm>
            <a:prstGeom prst="rect">
              <a:avLst/>
            </a:prstGeom>
          </p:spPr>
        </p:pic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D8DEC03E-F911-68D4-0362-3394EBE45BAF}"/>
                </a:ext>
              </a:extLst>
            </p:cNvPr>
            <p:cNvSpPr txBox="1"/>
            <p:nvPr/>
          </p:nvSpPr>
          <p:spPr>
            <a:xfrm>
              <a:off x="3326219" y="6011912"/>
              <a:ext cx="66396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/>
                <a:t>Old car</a:t>
              </a:r>
              <a:endParaRPr lang="zh-CN" altLang="en-US" sz="1200" dirty="0"/>
            </a:p>
          </p:txBody>
        </p: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6100D510-B025-4B13-56A8-EE8F62476C59}"/>
                </a:ext>
              </a:extLst>
            </p:cNvPr>
            <p:cNvSpPr/>
            <p:nvPr/>
          </p:nvSpPr>
          <p:spPr>
            <a:xfrm>
              <a:off x="3441899" y="4784651"/>
              <a:ext cx="115968" cy="115968"/>
            </a:xfrm>
            <a:prstGeom prst="ellipse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58E4C0F6-8EBE-9967-979E-BF0AEB7B4C84}"/>
                </a:ext>
              </a:extLst>
            </p:cNvPr>
            <p:cNvSpPr/>
            <p:nvPr/>
          </p:nvSpPr>
          <p:spPr>
            <a:xfrm>
              <a:off x="3979945" y="5278764"/>
              <a:ext cx="115968" cy="115968"/>
            </a:xfrm>
            <a:prstGeom prst="ellipse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8420EE29-ACBA-EA5F-5B02-227D946A1569}"/>
                </a:ext>
              </a:extLst>
            </p:cNvPr>
            <p:cNvSpPr/>
            <p:nvPr/>
          </p:nvSpPr>
          <p:spPr>
            <a:xfrm>
              <a:off x="3743263" y="5528929"/>
              <a:ext cx="115968" cy="115968"/>
            </a:xfrm>
            <a:prstGeom prst="ellipse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532E8569-1945-ECD5-7140-324A56DB6004}"/>
                </a:ext>
              </a:extLst>
            </p:cNvPr>
            <p:cNvSpPr/>
            <p:nvPr/>
          </p:nvSpPr>
          <p:spPr>
            <a:xfrm>
              <a:off x="3201780" y="5857929"/>
              <a:ext cx="115968" cy="115968"/>
            </a:xfrm>
            <a:prstGeom prst="ellipse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93D981F7-6408-EC95-1233-676EDF6CD909}"/>
                </a:ext>
              </a:extLst>
            </p:cNvPr>
            <p:cNvSpPr/>
            <p:nvPr/>
          </p:nvSpPr>
          <p:spPr>
            <a:xfrm>
              <a:off x="3242502" y="5449106"/>
              <a:ext cx="115968" cy="115968"/>
            </a:xfrm>
            <a:prstGeom prst="ellipse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椭圆 26">
              <a:extLst>
                <a:ext uri="{FF2B5EF4-FFF2-40B4-BE49-F238E27FC236}">
                  <a16:creationId xmlns:a16="http://schemas.microsoft.com/office/drawing/2014/main" id="{3045D9B9-3189-2DFA-0650-B79C0C6E52B3}"/>
                </a:ext>
              </a:extLst>
            </p:cNvPr>
            <p:cNvSpPr/>
            <p:nvPr/>
          </p:nvSpPr>
          <p:spPr>
            <a:xfrm>
              <a:off x="2527893" y="6326926"/>
              <a:ext cx="115968" cy="115968"/>
            </a:xfrm>
            <a:prstGeom prst="ellipse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125BAE6B-E9F3-658B-45E9-7E28963960FB}"/>
                </a:ext>
              </a:extLst>
            </p:cNvPr>
            <p:cNvSpPr txBox="1"/>
            <p:nvPr/>
          </p:nvSpPr>
          <p:spPr>
            <a:xfrm>
              <a:off x="1630149" y="4639117"/>
              <a:ext cx="1250663" cy="369332"/>
            </a:xfrm>
            <a:prstGeom prst="rect">
              <a:avLst/>
            </a:prstGeom>
            <a:ln w="28575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altLang="zh-CN" dirty="0"/>
                <a:t>Text Space</a:t>
              </a:r>
              <a:endParaRPr lang="zh-CN" altLang="en-US" dirty="0"/>
            </a:p>
          </p:txBody>
        </p:sp>
      </p:grpSp>
      <p:sp>
        <p:nvSpPr>
          <p:cNvPr id="16" name="矩形 15">
            <a:extLst>
              <a:ext uri="{FF2B5EF4-FFF2-40B4-BE49-F238E27FC236}">
                <a16:creationId xmlns:a16="http://schemas.microsoft.com/office/drawing/2014/main" id="{627FB2DF-5830-7591-A168-444DDD988DDC}"/>
              </a:ext>
            </a:extLst>
          </p:cNvPr>
          <p:cNvSpPr/>
          <p:nvPr/>
        </p:nvSpPr>
        <p:spPr>
          <a:xfrm>
            <a:off x="1302358" y="1348002"/>
            <a:ext cx="2955852" cy="2150804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箭头: 右 17">
            <a:extLst>
              <a:ext uri="{FF2B5EF4-FFF2-40B4-BE49-F238E27FC236}">
                <a16:creationId xmlns:a16="http://schemas.microsoft.com/office/drawing/2014/main" id="{7BE591B7-556A-E4EE-4E15-05C8C52DE4C2}"/>
              </a:ext>
            </a:extLst>
          </p:cNvPr>
          <p:cNvSpPr/>
          <p:nvPr/>
        </p:nvSpPr>
        <p:spPr>
          <a:xfrm rot="1744799">
            <a:off x="4286379" y="3446381"/>
            <a:ext cx="1422963" cy="25689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7" name="图片 56">
            <a:extLst>
              <a:ext uri="{FF2B5EF4-FFF2-40B4-BE49-F238E27FC236}">
                <a16:creationId xmlns:a16="http://schemas.microsoft.com/office/drawing/2014/main" id="{6AE86D3F-C39A-62F8-09C5-FFDB8E39871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07267" y="2484175"/>
            <a:ext cx="753116" cy="815152"/>
          </a:xfrm>
          <a:prstGeom prst="rect">
            <a:avLst/>
          </a:prstGeom>
        </p:spPr>
      </p:pic>
      <p:sp>
        <p:nvSpPr>
          <p:cNvPr id="52" name="椭圆 51">
            <a:extLst>
              <a:ext uri="{FF2B5EF4-FFF2-40B4-BE49-F238E27FC236}">
                <a16:creationId xmlns:a16="http://schemas.microsoft.com/office/drawing/2014/main" id="{9106C889-0FEC-C5E1-5F9C-E523DA8DF185}"/>
              </a:ext>
            </a:extLst>
          </p:cNvPr>
          <p:cNvSpPr/>
          <p:nvPr/>
        </p:nvSpPr>
        <p:spPr>
          <a:xfrm>
            <a:off x="7281998" y="3168374"/>
            <a:ext cx="106326" cy="10632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9" name="椭圆 48">
            <a:extLst>
              <a:ext uri="{FF2B5EF4-FFF2-40B4-BE49-F238E27FC236}">
                <a16:creationId xmlns:a16="http://schemas.microsoft.com/office/drawing/2014/main" id="{20E121E6-DF55-40F9-BBF6-34D2AC55BA0E}"/>
              </a:ext>
            </a:extLst>
          </p:cNvPr>
          <p:cNvSpPr/>
          <p:nvPr/>
        </p:nvSpPr>
        <p:spPr>
          <a:xfrm>
            <a:off x="8437190" y="3059833"/>
            <a:ext cx="106326" cy="10632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>
            <a:extLst>
              <a:ext uri="{FF2B5EF4-FFF2-40B4-BE49-F238E27FC236}">
                <a16:creationId xmlns:a16="http://schemas.microsoft.com/office/drawing/2014/main" id="{E0B2DE32-CEEC-8E34-C83D-6E76B9112D2F}"/>
              </a:ext>
            </a:extLst>
          </p:cNvPr>
          <p:cNvSpPr/>
          <p:nvPr/>
        </p:nvSpPr>
        <p:spPr>
          <a:xfrm>
            <a:off x="7815164" y="2467082"/>
            <a:ext cx="106326" cy="10632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>
            <a:extLst>
              <a:ext uri="{FF2B5EF4-FFF2-40B4-BE49-F238E27FC236}">
                <a16:creationId xmlns:a16="http://schemas.microsoft.com/office/drawing/2014/main" id="{C276B0A7-2ECC-C4A6-2C36-87D61C016CB5}"/>
              </a:ext>
            </a:extLst>
          </p:cNvPr>
          <p:cNvSpPr/>
          <p:nvPr/>
        </p:nvSpPr>
        <p:spPr>
          <a:xfrm>
            <a:off x="6974648" y="2239903"/>
            <a:ext cx="106326" cy="10632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>
            <a:extLst>
              <a:ext uri="{FF2B5EF4-FFF2-40B4-BE49-F238E27FC236}">
                <a16:creationId xmlns:a16="http://schemas.microsoft.com/office/drawing/2014/main" id="{09058DB0-0841-3961-C042-C3BFAEF1806F}"/>
              </a:ext>
            </a:extLst>
          </p:cNvPr>
          <p:cNvSpPr/>
          <p:nvPr/>
        </p:nvSpPr>
        <p:spPr>
          <a:xfrm>
            <a:off x="7958568" y="2983915"/>
            <a:ext cx="106326" cy="10632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>
            <a:extLst>
              <a:ext uri="{FF2B5EF4-FFF2-40B4-BE49-F238E27FC236}">
                <a16:creationId xmlns:a16="http://schemas.microsoft.com/office/drawing/2014/main" id="{5BFAF158-121E-5061-D0B2-10513B990EBB}"/>
              </a:ext>
            </a:extLst>
          </p:cNvPr>
          <p:cNvSpPr/>
          <p:nvPr/>
        </p:nvSpPr>
        <p:spPr>
          <a:xfrm>
            <a:off x="8136840" y="2406155"/>
            <a:ext cx="106326" cy="10632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8" name="图片 57">
            <a:extLst>
              <a:ext uri="{FF2B5EF4-FFF2-40B4-BE49-F238E27FC236}">
                <a16:creationId xmlns:a16="http://schemas.microsoft.com/office/drawing/2014/main" id="{557DAAB6-31D4-52CE-8B04-72285FFE6E3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08162" y="2577549"/>
            <a:ext cx="753116" cy="449823"/>
          </a:xfrm>
          <a:prstGeom prst="rect">
            <a:avLst/>
          </a:prstGeom>
        </p:spPr>
      </p:pic>
      <p:sp>
        <p:nvSpPr>
          <p:cNvPr id="59" name="矩形 58">
            <a:extLst>
              <a:ext uri="{FF2B5EF4-FFF2-40B4-BE49-F238E27FC236}">
                <a16:creationId xmlns:a16="http://schemas.microsoft.com/office/drawing/2014/main" id="{A98B5629-2385-2428-7B76-68D02B2E752A}"/>
              </a:ext>
            </a:extLst>
          </p:cNvPr>
          <p:cNvSpPr/>
          <p:nvPr/>
        </p:nvSpPr>
        <p:spPr>
          <a:xfrm>
            <a:off x="1309373" y="4296520"/>
            <a:ext cx="2955852" cy="2150804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箭头: 右 19">
            <a:extLst>
              <a:ext uri="{FF2B5EF4-FFF2-40B4-BE49-F238E27FC236}">
                <a16:creationId xmlns:a16="http://schemas.microsoft.com/office/drawing/2014/main" id="{5EA8CF25-1824-428B-9002-ECF99677FBB4}"/>
              </a:ext>
            </a:extLst>
          </p:cNvPr>
          <p:cNvSpPr/>
          <p:nvPr/>
        </p:nvSpPr>
        <p:spPr>
          <a:xfrm rot="20315283">
            <a:off x="4297485" y="4174635"/>
            <a:ext cx="1395473" cy="251930"/>
          </a:xfrm>
          <a:prstGeom prst="rightArrow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611FA643-B7FD-2480-D23C-D0B5B21432B8}"/>
              </a:ext>
            </a:extLst>
          </p:cNvPr>
          <p:cNvSpPr/>
          <p:nvPr/>
        </p:nvSpPr>
        <p:spPr>
          <a:xfrm>
            <a:off x="5698392" y="1637947"/>
            <a:ext cx="4635109" cy="4420315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1" name="图片 60">
            <a:extLst>
              <a:ext uri="{FF2B5EF4-FFF2-40B4-BE49-F238E27FC236}">
                <a16:creationId xmlns:a16="http://schemas.microsoft.com/office/drawing/2014/main" id="{B17DBD39-AEB9-1F04-8094-B89251B859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21490" y="5028174"/>
            <a:ext cx="1330747" cy="722578"/>
          </a:xfrm>
          <a:prstGeom prst="rect">
            <a:avLst/>
          </a:prstGeom>
        </p:spPr>
      </p:pic>
      <p:pic>
        <p:nvPicPr>
          <p:cNvPr id="62" name="图片 61">
            <a:extLst>
              <a:ext uri="{FF2B5EF4-FFF2-40B4-BE49-F238E27FC236}">
                <a16:creationId xmlns:a16="http://schemas.microsoft.com/office/drawing/2014/main" id="{C3EAA789-4959-2F33-3B46-DF7712EE99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37804" y="4755390"/>
            <a:ext cx="1270595" cy="279091"/>
          </a:xfrm>
          <a:prstGeom prst="rect">
            <a:avLst/>
          </a:prstGeom>
        </p:spPr>
      </p:pic>
      <p:sp>
        <p:nvSpPr>
          <p:cNvPr id="63" name="文本框 62">
            <a:extLst>
              <a:ext uri="{FF2B5EF4-FFF2-40B4-BE49-F238E27FC236}">
                <a16:creationId xmlns:a16="http://schemas.microsoft.com/office/drawing/2014/main" id="{410A6FC3-91C1-8383-B1A7-3CE1EE985FFC}"/>
              </a:ext>
            </a:extLst>
          </p:cNvPr>
          <p:cNvSpPr txBox="1"/>
          <p:nvPr/>
        </p:nvSpPr>
        <p:spPr>
          <a:xfrm>
            <a:off x="8586863" y="4599404"/>
            <a:ext cx="6639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Old car</a:t>
            </a:r>
            <a:endParaRPr lang="zh-CN" altLang="en-US" sz="1200" dirty="0"/>
          </a:p>
        </p:txBody>
      </p:sp>
      <p:sp>
        <p:nvSpPr>
          <p:cNvPr id="64" name="椭圆 63">
            <a:extLst>
              <a:ext uri="{FF2B5EF4-FFF2-40B4-BE49-F238E27FC236}">
                <a16:creationId xmlns:a16="http://schemas.microsoft.com/office/drawing/2014/main" id="{D53A4ED4-91A2-CDC3-F899-B726B36BF4CB}"/>
              </a:ext>
            </a:extLst>
          </p:cNvPr>
          <p:cNvSpPr/>
          <p:nvPr/>
        </p:nvSpPr>
        <p:spPr>
          <a:xfrm>
            <a:off x="7277177" y="4576534"/>
            <a:ext cx="115968" cy="115968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椭圆 64">
            <a:extLst>
              <a:ext uri="{FF2B5EF4-FFF2-40B4-BE49-F238E27FC236}">
                <a16:creationId xmlns:a16="http://schemas.microsoft.com/office/drawing/2014/main" id="{7EDE3797-C234-7DBE-FD59-82E372B98444}"/>
              </a:ext>
            </a:extLst>
          </p:cNvPr>
          <p:cNvSpPr/>
          <p:nvPr/>
        </p:nvSpPr>
        <p:spPr>
          <a:xfrm>
            <a:off x="8682791" y="4378279"/>
            <a:ext cx="115968" cy="115968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椭圆 65">
            <a:extLst>
              <a:ext uri="{FF2B5EF4-FFF2-40B4-BE49-F238E27FC236}">
                <a16:creationId xmlns:a16="http://schemas.microsoft.com/office/drawing/2014/main" id="{269B628E-7AF0-FD01-009D-2167927221EF}"/>
              </a:ext>
            </a:extLst>
          </p:cNvPr>
          <p:cNvSpPr/>
          <p:nvPr/>
        </p:nvSpPr>
        <p:spPr>
          <a:xfrm>
            <a:off x="8259552" y="5731578"/>
            <a:ext cx="115968" cy="115968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椭圆 66">
            <a:extLst>
              <a:ext uri="{FF2B5EF4-FFF2-40B4-BE49-F238E27FC236}">
                <a16:creationId xmlns:a16="http://schemas.microsoft.com/office/drawing/2014/main" id="{82E4B902-F469-C4A3-433C-508DC5938F43}"/>
              </a:ext>
            </a:extLst>
          </p:cNvPr>
          <p:cNvSpPr/>
          <p:nvPr/>
        </p:nvSpPr>
        <p:spPr>
          <a:xfrm>
            <a:off x="7628178" y="5494764"/>
            <a:ext cx="115968" cy="115968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椭圆 67">
            <a:extLst>
              <a:ext uri="{FF2B5EF4-FFF2-40B4-BE49-F238E27FC236}">
                <a16:creationId xmlns:a16="http://schemas.microsoft.com/office/drawing/2014/main" id="{3F435CAE-32DA-C7A3-F721-44A4E71FB77A}"/>
              </a:ext>
            </a:extLst>
          </p:cNvPr>
          <p:cNvSpPr/>
          <p:nvPr/>
        </p:nvSpPr>
        <p:spPr>
          <a:xfrm>
            <a:off x="7219193" y="5313938"/>
            <a:ext cx="115968" cy="115968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椭圆 68">
            <a:extLst>
              <a:ext uri="{FF2B5EF4-FFF2-40B4-BE49-F238E27FC236}">
                <a16:creationId xmlns:a16="http://schemas.microsoft.com/office/drawing/2014/main" id="{504651F0-6600-3A93-BFE1-561CC243453B}"/>
              </a:ext>
            </a:extLst>
          </p:cNvPr>
          <p:cNvSpPr/>
          <p:nvPr/>
        </p:nvSpPr>
        <p:spPr>
          <a:xfrm>
            <a:off x="8011731" y="4826582"/>
            <a:ext cx="115968" cy="115968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4" name="连接符: 曲线 93">
            <a:extLst>
              <a:ext uri="{FF2B5EF4-FFF2-40B4-BE49-F238E27FC236}">
                <a16:creationId xmlns:a16="http://schemas.microsoft.com/office/drawing/2014/main" id="{6171CC60-78B3-9E4B-76AA-15D75E9B56C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722332" y="3897254"/>
            <a:ext cx="1172496" cy="53165"/>
          </a:xfrm>
          <a:prstGeom prst="curved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5" name="连接符: 曲线 104">
            <a:extLst>
              <a:ext uri="{FF2B5EF4-FFF2-40B4-BE49-F238E27FC236}">
                <a16:creationId xmlns:a16="http://schemas.microsoft.com/office/drawing/2014/main" id="{99D29419-108C-85CC-7B24-DA825254A864}"/>
              </a:ext>
            </a:extLst>
          </p:cNvPr>
          <p:cNvCxnSpPr>
            <a:cxnSpLocks/>
          </p:cNvCxnSpPr>
          <p:nvPr/>
        </p:nvCxnSpPr>
        <p:spPr>
          <a:xfrm rot="16200000" flipV="1">
            <a:off x="8048613" y="3663281"/>
            <a:ext cx="1133906" cy="250418"/>
          </a:xfrm>
          <a:prstGeom prst="curved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7" name="文本框 106">
            <a:extLst>
              <a:ext uri="{FF2B5EF4-FFF2-40B4-BE49-F238E27FC236}">
                <a16:creationId xmlns:a16="http://schemas.microsoft.com/office/drawing/2014/main" id="{F3C1453A-F28F-25AC-4F3C-F416B1C5A360}"/>
              </a:ext>
            </a:extLst>
          </p:cNvPr>
          <p:cNvSpPr txBox="1"/>
          <p:nvPr/>
        </p:nvSpPr>
        <p:spPr>
          <a:xfrm>
            <a:off x="6594252" y="1718800"/>
            <a:ext cx="2728632" cy="369332"/>
          </a:xfrm>
          <a:prstGeom prst="rect">
            <a:avLst/>
          </a:prstGeom>
          <a:ln w="38100">
            <a:solidFill>
              <a:srgbClr val="FFC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CN" dirty="0"/>
              <a:t>Shared Embedding Space</a:t>
            </a:r>
            <a:endParaRPr lang="zh-CN" altLang="en-US" dirty="0"/>
          </a:p>
        </p:txBody>
      </p:sp>
      <p:sp>
        <p:nvSpPr>
          <p:cNvPr id="108" name="文本框 107">
            <a:extLst>
              <a:ext uri="{FF2B5EF4-FFF2-40B4-BE49-F238E27FC236}">
                <a16:creationId xmlns:a16="http://schemas.microsoft.com/office/drawing/2014/main" id="{BAC0C758-5380-D001-CC7F-FCF0119BF3F1}"/>
              </a:ext>
            </a:extLst>
          </p:cNvPr>
          <p:cNvSpPr txBox="1"/>
          <p:nvPr/>
        </p:nvSpPr>
        <p:spPr>
          <a:xfrm>
            <a:off x="4097212" y="4481389"/>
            <a:ext cx="1823744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i="1" dirty="0"/>
              <a:t>Contrastive Learning</a:t>
            </a:r>
          </a:p>
          <a:p>
            <a:pPr algn="ctr"/>
            <a:endParaRPr lang="en-US" altLang="zh-CN" sz="1050" i="1" dirty="0"/>
          </a:p>
          <a:p>
            <a:pPr algn="ctr"/>
            <a:r>
              <a:rPr lang="en-US" altLang="zh-CN" dirty="0"/>
              <a:t>CLIP</a:t>
            </a:r>
          </a:p>
          <a:p>
            <a:pPr algn="ctr"/>
            <a:r>
              <a:rPr lang="en-US" altLang="zh-CN" dirty="0" err="1"/>
              <a:t>ImageBind</a:t>
            </a:r>
            <a:endParaRPr lang="en-US" altLang="zh-CN" dirty="0"/>
          </a:p>
          <a:p>
            <a:pPr algn="ctr"/>
            <a:r>
              <a:rPr lang="en-US" altLang="zh-CN" dirty="0"/>
              <a:t>…</a:t>
            </a:r>
          </a:p>
        </p:txBody>
      </p:sp>
      <p:sp>
        <p:nvSpPr>
          <p:cNvPr id="110" name="平行四边形 109">
            <a:extLst>
              <a:ext uri="{FF2B5EF4-FFF2-40B4-BE49-F238E27FC236}">
                <a16:creationId xmlns:a16="http://schemas.microsoft.com/office/drawing/2014/main" id="{7E3129B6-9F3D-0D08-6713-6A83DE14CED1}"/>
              </a:ext>
            </a:extLst>
          </p:cNvPr>
          <p:cNvSpPr/>
          <p:nvPr/>
        </p:nvSpPr>
        <p:spPr>
          <a:xfrm>
            <a:off x="6616465" y="3296875"/>
            <a:ext cx="3747775" cy="750016"/>
          </a:xfrm>
          <a:prstGeom prst="parallelogram">
            <a:avLst>
              <a:gd name="adj" fmla="val 168770"/>
            </a:avLst>
          </a:prstGeom>
          <a:solidFill>
            <a:schemeClr val="accent3">
              <a:alpha val="39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平行四边形 2">
            <a:extLst>
              <a:ext uri="{FF2B5EF4-FFF2-40B4-BE49-F238E27FC236}">
                <a16:creationId xmlns:a16="http://schemas.microsoft.com/office/drawing/2014/main" id="{DD1BBC4B-2F93-82FF-3994-4BEAC0875806}"/>
              </a:ext>
            </a:extLst>
          </p:cNvPr>
          <p:cNvSpPr/>
          <p:nvPr/>
        </p:nvSpPr>
        <p:spPr>
          <a:xfrm>
            <a:off x="6656623" y="3568830"/>
            <a:ext cx="3747775" cy="750016"/>
          </a:xfrm>
          <a:prstGeom prst="parallelogram">
            <a:avLst>
              <a:gd name="adj" fmla="val 168770"/>
            </a:avLst>
          </a:prstGeom>
          <a:solidFill>
            <a:schemeClr val="accent3">
              <a:alpha val="39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" name="连接符: 曲线 12">
            <a:extLst>
              <a:ext uri="{FF2B5EF4-FFF2-40B4-BE49-F238E27FC236}">
                <a16:creationId xmlns:a16="http://schemas.microsoft.com/office/drawing/2014/main" id="{D7CF4331-68D7-AA72-7573-20157C2CB791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0346437" y="2978356"/>
            <a:ext cx="452153" cy="449136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本框 36">
            <a:extLst>
              <a:ext uri="{FF2B5EF4-FFF2-40B4-BE49-F238E27FC236}">
                <a16:creationId xmlns:a16="http://schemas.microsoft.com/office/drawing/2014/main" id="{1CB04FE7-1789-56DF-6784-9F5C61823741}"/>
              </a:ext>
            </a:extLst>
          </p:cNvPr>
          <p:cNvSpPr txBox="1"/>
          <p:nvPr/>
        </p:nvSpPr>
        <p:spPr>
          <a:xfrm>
            <a:off x="10030985" y="2582342"/>
            <a:ext cx="21659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rgbClr val="FF0000"/>
                </a:solidFill>
              </a:rPr>
              <a:t>Modality Gap!</a:t>
            </a:r>
            <a:endParaRPr lang="zh-CN" altLang="en-US" sz="2400" b="1" dirty="0">
              <a:solidFill>
                <a:srgbClr val="FF0000"/>
              </a:solidFill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E5A7173E-A3ED-C72D-CF57-ADD6222D0323}"/>
              </a:ext>
            </a:extLst>
          </p:cNvPr>
          <p:cNvSpPr txBox="1"/>
          <p:nvPr/>
        </p:nvSpPr>
        <p:spPr>
          <a:xfrm>
            <a:off x="10797082" y="3027372"/>
            <a:ext cx="141031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altLang="zh-CN" sz="1800" dirty="0"/>
              <a:t>Liang, Victor </a:t>
            </a:r>
            <a:endParaRPr lang="en-GB" altLang="zh-CN" dirty="0"/>
          </a:p>
          <a:p>
            <a:r>
              <a:rPr lang="en-GB" altLang="zh-CN" sz="1800" dirty="0" err="1"/>
              <a:t>Weixin</a:t>
            </a:r>
            <a:r>
              <a:rPr lang="en-GB" altLang="zh-CN" sz="1800" dirty="0"/>
              <a:t>, et al.</a:t>
            </a:r>
            <a:endParaRPr lang="zh-CN" altLang="en-US" sz="1800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146820B-4D04-19CA-D310-49CD74AAE7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15921-741B-4D39-86EE-621E4BCA9074}" type="datetime1">
              <a:rPr lang="en-US" altLang="zh-CN" smtClean="0"/>
              <a:t>9/16/2024</a:t>
            </a:fld>
            <a:endParaRPr lang="zh-CN" altLang="en-US"/>
          </a:p>
        </p:txBody>
      </p:sp>
      <p:sp>
        <p:nvSpPr>
          <p:cNvPr id="31" name="页脚占位符 30">
            <a:extLst>
              <a:ext uri="{FF2B5EF4-FFF2-40B4-BE49-F238E27FC236}">
                <a16:creationId xmlns:a16="http://schemas.microsoft.com/office/drawing/2014/main" id="{9176EDAF-1C60-13E4-290E-435D72BF70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RoarGraph, Meng Chen</a:t>
            </a:r>
            <a:endParaRPr lang="zh-CN" altLang="en-US"/>
          </a:p>
        </p:txBody>
      </p:sp>
      <p:sp>
        <p:nvSpPr>
          <p:cNvPr id="32" name="灯片编号占位符 31">
            <a:extLst>
              <a:ext uri="{FF2B5EF4-FFF2-40B4-BE49-F238E27FC236}">
                <a16:creationId xmlns:a16="http://schemas.microsoft.com/office/drawing/2014/main" id="{D67B9097-DFAC-844F-BF72-450796728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25D2A-E69E-45E6-911F-BBB6CFAA6D63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2512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654403-4969-4876-C7A7-026151BB3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623" y="141131"/>
            <a:ext cx="10515600" cy="1325563"/>
          </a:xfrm>
        </p:spPr>
        <p:txBody>
          <a:bodyPr/>
          <a:lstStyle/>
          <a:p>
            <a:r>
              <a:rPr lang="en-US" altLang="zh-CN" dirty="0"/>
              <a:t>Challenge &amp; Motivation</a:t>
            </a:r>
            <a:endParaRPr lang="zh-CN" altLang="en-US" dirty="0"/>
          </a:p>
        </p:txBody>
      </p:sp>
      <p:grpSp>
        <p:nvGrpSpPr>
          <p:cNvPr id="84" name="组合 83">
            <a:extLst>
              <a:ext uri="{FF2B5EF4-FFF2-40B4-BE49-F238E27FC236}">
                <a16:creationId xmlns:a16="http://schemas.microsoft.com/office/drawing/2014/main" id="{76CE3620-3E0D-FFCE-4CA5-9C306078AFDF}"/>
              </a:ext>
            </a:extLst>
          </p:cNvPr>
          <p:cNvGrpSpPr/>
          <p:nvPr/>
        </p:nvGrpSpPr>
        <p:grpSpPr>
          <a:xfrm>
            <a:off x="579626" y="2490835"/>
            <a:ext cx="1982182" cy="2200978"/>
            <a:chOff x="4858684" y="2391454"/>
            <a:chExt cx="1982182" cy="2200978"/>
          </a:xfrm>
        </p:grpSpPr>
        <p:grpSp>
          <p:nvGrpSpPr>
            <p:cNvPr id="85" name="组合 84">
              <a:extLst>
                <a:ext uri="{FF2B5EF4-FFF2-40B4-BE49-F238E27FC236}">
                  <a16:creationId xmlns:a16="http://schemas.microsoft.com/office/drawing/2014/main" id="{0A250041-F308-E79F-CA3D-4853584B9FC0}"/>
                </a:ext>
              </a:extLst>
            </p:cNvPr>
            <p:cNvGrpSpPr/>
            <p:nvPr/>
          </p:nvGrpSpPr>
          <p:grpSpPr>
            <a:xfrm>
              <a:off x="5184298" y="2391454"/>
              <a:ext cx="1656568" cy="2200978"/>
              <a:chOff x="5204037" y="2527509"/>
              <a:chExt cx="1656568" cy="2200978"/>
            </a:xfrm>
          </p:grpSpPr>
          <p:grpSp>
            <p:nvGrpSpPr>
              <p:cNvPr id="89" name="组合 88">
                <a:extLst>
                  <a:ext uri="{FF2B5EF4-FFF2-40B4-BE49-F238E27FC236}">
                    <a16:creationId xmlns:a16="http://schemas.microsoft.com/office/drawing/2014/main" id="{E4159B40-4489-8B06-70B8-2A830E2F3B27}"/>
                  </a:ext>
                </a:extLst>
              </p:cNvPr>
              <p:cNvGrpSpPr/>
              <p:nvPr/>
            </p:nvGrpSpPr>
            <p:grpSpPr>
              <a:xfrm>
                <a:off x="5204037" y="2527509"/>
                <a:ext cx="1656568" cy="2200978"/>
                <a:chOff x="1665215" y="2391454"/>
                <a:chExt cx="1656568" cy="2200978"/>
              </a:xfrm>
              <a:solidFill>
                <a:schemeClr val="bg1">
                  <a:lumMod val="65000"/>
                </a:schemeClr>
              </a:solidFill>
            </p:grpSpPr>
            <p:sp>
              <p:nvSpPr>
                <p:cNvPr id="93" name="椭圆 92">
                  <a:extLst>
                    <a:ext uri="{FF2B5EF4-FFF2-40B4-BE49-F238E27FC236}">
                      <a16:creationId xmlns:a16="http://schemas.microsoft.com/office/drawing/2014/main" id="{1F7910E8-E75A-5F47-83ED-8572B827A172}"/>
                    </a:ext>
                  </a:extLst>
                </p:cNvPr>
                <p:cNvSpPr/>
                <p:nvPr/>
              </p:nvSpPr>
              <p:spPr>
                <a:xfrm>
                  <a:off x="3210388" y="3327260"/>
                  <a:ext cx="111395" cy="111395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4" name="椭圆 93">
                  <a:extLst>
                    <a:ext uri="{FF2B5EF4-FFF2-40B4-BE49-F238E27FC236}">
                      <a16:creationId xmlns:a16="http://schemas.microsoft.com/office/drawing/2014/main" id="{65328C7C-3389-C2B7-88DF-E212666CD30A}"/>
                    </a:ext>
                  </a:extLst>
                </p:cNvPr>
                <p:cNvSpPr/>
                <p:nvPr/>
              </p:nvSpPr>
              <p:spPr>
                <a:xfrm>
                  <a:off x="1981194" y="4073753"/>
                  <a:ext cx="111395" cy="111395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5" name="椭圆 94">
                  <a:extLst>
                    <a:ext uri="{FF2B5EF4-FFF2-40B4-BE49-F238E27FC236}">
                      <a16:creationId xmlns:a16="http://schemas.microsoft.com/office/drawing/2014/main" id="{5677722E-4E42-EB13-A143-57367D7925E6}"/>
                    </a:ext>
                  </a:extLst>
                </p:cNvPr>
                <p:cNvSpPr/>
                <p:nvPr/>
              </p:nvSpPr>
              <p:spPr>
                <a:xfrm>
                  <a:off x="1665215" y="2883564"/>
                  <a:ext cx="111395" cy="111395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6" name="椭圆 95">
                  <a:extLst>
                    <a:ext uri="{FF2B5EF4-FFF2-40B4-BE49-F238E27FC236}">
                      <a16:creationId xmlns:a16="http://schemas.microsoft.com/office/drawing/2014/main" id="{D793DFAE-B0A5-6AC4-F155-8B7B186A292A}"/>
                    </a:ext>
                  </a:extLst>
                </p:cNvPr>
                <p:cNvSpPr/>
                <p:nvPr/>
              </p:nvSpPr>
              <p:spPr>
                <a:xfrm>
                  <a:off x="2747673" y="3848990"/>
                  <a:ext cx="111395" cy="111395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7" name="椭圆 96">
                  <a:extLst>
                    <a:ext uri="{FF2B5EF4-FFF2-40B4-BE49-F238E27FC236}">
                      <a16:creationId xmlns:a16="http://schemas.microsoft.com/office/drawing/2014/main" id="{865A6B7F-880E-A851-FC95-CE5AFA2EDC9C}"/>
                    </a:ext>
                  </a:extLst>
                </p:cNvPr>
                <p:cNvSpPr/>
                <p:nvPr/>
              </p:nvSpPr>
              <p:spPr>
                <a:xfrm>
                  <a:off x="2422557" y="2391454"/>
                  <a:ext cx="111395" cy="111395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8" name="椭圆 97">
                  <a:extLst>
                    <a:ext uri="{FF2B5EF4-FFF2-40B4-BE49-F238E27FC236}">
                      <a16:creationId xmlns:a16="http://schemas.microsoft.com/office/drawing/2014/main" id="{4EEA351A-9B80-EDD5-39A2-36A4865C87F6}"/>
                    </a:ext>
                  </a:extLst>
                </p:cNvPr>
                <p:cNvSpPr/>
                <p:nvPr/>
              </p:nvSpPr>
              <p:spPr>
                <a:xfrm>
                  <a:off x="1720913" y="3317605"/>
                  <a:ext cx="111395" cy="111395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9" name="椭圆 98">
                  <a:extLst>
                    <a:ext uri="{FF2B5EF4-FFF2-40B4-BE49-F238E27FC236}">
                      <a16:creationId xmlns:a16="http://schemas.microsoft.com/office/drawing/2014/main" id="{84A6DB16-5277-9F8E-4CF1-26A7364A858C}"/>
                    </a:ext>
                  </a:extLst>
                </p:cNvPr>
                <p:cNvSpPr/>
                <p:nvPr/>
              </p:nvSpPr>
              <p:spPr>
                <a:xfrm>
                  <a:off x="2913542" y="3463315"/>
                  <a:ext cx="111395" cy="111395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0" name="椭圆 99">
                  <a:extLst>
                    <a:ext uri="{FF2B5EF4-FFF2-40B4-BE49-F238E27FC236}">
                      <a16:creationId xmlns:a16="http://schemas.microsoft.com/office/drawing/2014/main" id="{A45C6D8A-DF04-6DAC-C30A-6295B285A64A}"/>
                    </a:ext>
                  </a:extLst>
                </p:cNvPr>
                <p:cNvSpPr/>
                <p:nvPr/>
              </p:nvSpPr>
              <p:spPr>
                <a:xfrm>
                  <a:off x="3204161" y="2625616"/>
                  <a:ext cx="111395" cy="111395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1" name="椭圆 100">
                  <a:extLst>
                    <a:ext uri="{FF2B5EF4-FFF2-40B4-BE49-F238E27FC236}">
                      <a16:creationId xmlns:a16="http://schemas.microsoft.com/office/drawing/2014/main" id="{F5BFAF6E-2389-956D-98E8-015760FEB266}"/>
                    </a:ext>
                  </a:extLst>
                </p:cNvPr>
                <p:cNvSpPr/>
                <p:nvPr/>
              </p:nvSpPr>
              <p:spPr>
                <a:xfrm>
                  <a:off x="2126702" y="3626423"/>
                  <a:ext cx="111395" cy="111395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2" name="椭圆 101">
                  <a:extLst>
                    <a:ext uri="{FF2B5EF4-FFF2-40B4-BE49-F238E27FC236}">
                      <a16:creationId xmlns:a16="http://schemas.microsoft.com/office/drawing/2014/main" id="{187909EF-EB02-E5FE-E0CC-6E9E6DE575BB}"/>
                    </a:ext>
                  </a:extLst>
                </p:cNvPr>
                <p:cNvSpPr/>
                <p:nvPr/>
              </p:nvSpPr>
              <p:spPr>
                <a:xfrm>
                  <a:off x="3024937" y="4051328"/>
                  <a:ext cx="111395" cy="111395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3" name="椭圆 102">
                  <a:extLst>
                    <a:ext uri="{FF2B5EF4-FFF2-40B4-BE49-F238E27FC236}">
                      <a16:creationId xmlns:a16="http://schemas.microsoft.com/office/drawing/2014/main" id="{07255CBC-6981-671E-E427-B01B40E794AC}"/>
                    </a:ext>
                  </a:extLst>
                </p:cNvPr>
                <p:cNvSpPr/>
                <p:nvPr/>
              </p:nvSpPr>
              <p:spPr>
                <a:xfrm>
                  <a:off x="2694976" y="2848343"/>
                  <a:ext cx="111395" cy="111395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4" name="椭圆 103">
                  <a:extLst>
                    <a:ext uri="{FF2B5EF4-FFF2-40B4-BE49-F238E27FC236}">
                      <a16:creationId xmlns:a16="http://schemas.microsoft.com/office/drawing/2014/main" id="{9B159AE4-4CA3-A7FB-BE38-06557FDAD7E5}"/>
                    </a:ext>
                  </a:extLst>
                </p:cNvPr>
                <p:cNvSpPr/>
                <p:nvPr/>
              </p:nvSpPr>
              <p:spPr>
                <a:xfrm>
                  <a:off x="2366859" y="4481037"/>
                  <a:ext cx="111395" cy="111395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90" name="椭圆 89">
                <a:extLst>
                  <a:ext uri="{FF2B5EF4-FFF2-40B4-BE49-F238E27FC236}">
                    <a16:creationId xmlns:a16="http://schemas.microsoft.com/office/drawing/2014/main" id="{5087A84F-1A24-BDF1-57D6-CACB828B7A2D}"/>
                  </a:ext>
                </a:extLst>
              </p:cNvPr>
              <p:cNvSpPr/>
              <p:nvPr/>
            </p:nvSpPr>
            <p:spPr>
              <a:xfrm>
                <a:off x="6230797" y="3373326"/>
                <a:ext cx="111395" cy="111395"/>
              </a:xfrm>
              <a:prstGeom prst="ellipse">
                <a:avLst/>
              </a:prstGeom>
              <a:solidFill>
                <a:schemeClr val="accent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1" name="椭圆 90">
                <a:extLst>
                  <a:ext uri="{FF2B5EF4-FFF2-40B4-BE49-F238E27FC236}">
                    <a16:creationId xmlns:a16="http://schemas.microsoft.com/office/drawing/2014/main" id="{EE151D26-1F54-1757-D388-7CCBED294633}"/>
                  </a:ext>
                </a:extLst>
              </p:cNvPr>
              <p:cNvSpPr/>
              <p:nvPr/>
            </p:nvSpPr>
            <p:spPr>
              <a:xfrm>
                <a:off x="5983037" y="3678181"/>
                <a:ext cx="111395" cy="111395"/>
              </a:xfrm>
              <a:prstGeom prst="ellipse">
                <a:avLst/>
              </a:prstGeom>
              <a:solidFill>
                <a:schemeClr val="accent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2" name="椭圆 91">
                <a:extLst>
                  <a:ext uri="{FF2B5EF4-FFF2-40B4-BE49-F238E27FC236}">
                    <a16:creationId xmlns:a16="http://schemas.microsoft.com/office/drawing/2014/main" id="{40A16380-5027-8FB1-FE45-BD6AFF393CA5}"/>
                  </a:ext>
                </a:extLst>
              </p:cNvPr>
              <p:cNvSpPr/>
              <p:nvPr/>
            </p:nvSpPr>
            <p:spPr>
              <a:xfrm>
                <a:off x="5742874" y="3429023"/>
                <a:ext cx="111395" cy="111395"/>
              </a:xfrm>
              <a:prstGeom prst="ellipse">
                <a:avLst/>
              </a:prstGeom>
              <a:solidFill>
                <a:schemeClr val="accent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86" name="椭圆 85">
              <a:extLst>
                <a:ext uri="{FF2B5EF4-FFF2-40B4-BE49-F238E27FC236}">
                  <a16:creationId xmlns:a16="http://schemas.microsoft.com/office/drawing/2014/main" id="{269B8408-D1F6-DBE4-59DE-883AB16D13EB}"/>
                </a:ext>
              </a:extLst>
            </p:cNvPr>
            <p:cNvSpPr/>
            <p:nvPr/>
          </p:nvSpPr>
          <p:spPr>
            <a:xfrm>
              <a:off x="5116398" y="3793292"/>
              <a:ext cx="111395" cy="111395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87" name="椭圆 86">
              <a:extLst>
                <a:ext uri="{FF2B5EF4-FFF2-40B4-BE49-F238E27FC236}">
                  <a16:creationId xmlns:a16="http://schemas.microsoft.com/office/drawing/2014/main" id="{6E093C44-3513-FCD0-575A-93D4F4943B7A}"/>
                </a:ext>
              </a:extLst>
            </p:cNvPr>
            <p:cNvSpPr/>
            <p:nvPr/>
          </p:nvSpPr>
          <p:spPr>
            <a:xfrm>
              <a:off x="5372446" y="2444242"/>
              <a:ext cx="111395" cy="111395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88" name="椭圆 87">
              <a:extLst>
                <a:ext uri="{FF2B5EF4-FFF2-40B4-BE49-F238E27FC236}">
                  <a16:creationId xmlns:a16="http://schemas.microsoft.com/office/drawing/2014/main" id="{FD7EC4B4-17A4-FD4B-7C1C-CF4BD87144BA}"/>
                </a:ext>
              </a:extLst>
            </p:cNvPr>
            <p:cNvSpPr/>
            <p:nvPr/>
          </p:nvSpPr>
          <p:spPr>
            <a:xfrm>
              <a:off x="4858684" y="3396468"/>
              <a:ext cx="111395" cy="111395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110" name="菱形 109">
            <a:extLst>
              <a:ext uri="{FF2B5EF4-FFF2-40B4-BE49-F238E27FC236}">
                <a16:creationId xmlns:a16="http://schemas.microsoft.com/office/drawing/2014/main" id="{94EE68CC-35E2-336C-E5E2-DEA4E48EDC20}"/>
              </a:ext>
            </a:extLst>
          </p:cNvPr>
          <p:cNvSpPr/>
          <p:nvPr/>
        </p:nvSpPr>
        <p:spPr>
          <a:xfrm>
            <a:off x="1614455" y="3252303"/>
            <a:ext cx="285733" cy="285733"/>
          </a:xfrm>
          <a:prstGeom prst="diamond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shade val="15000"/>
              </a:schemeClr>
            </a:solidFill>
          </a:ln>
          <a:effectLst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3" name="文本框 122">
            <a:extLst>
              <a:ext uri="{FF2B5EF4-FFF2-40B4-BE49-F238E27FC236}">
                <a16:creationId xmlns:a16="http://schemas.microsoft.com/office/drawing/2014/main" id="{9EAC878C-0EDB-1BA8-3C04-D0C20D79E1DB}"/>
              </a:ext>
            </a:extLst>
          </p:cNvPr>
          <p:cNvSpPr txBox="1"/>
          <p:nvPr/>
        </p:nvSpPr>
        <p:spPr>
          <a:xfrm>
            <a:off x="579626" y="5142245"/>
            <a:ext cx="2355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Single-Modal Search</a:t>
            </a:r>
            <a:endParaRPr lang="zh-CN" altLang="en-US" dirty="0"/>
          </a:p>
        </p:txBody>
      </p:sp>
      <p:grpSp>
        <p:nvGrpSpPr>
          <p:cNvPr id="126" name="组合 125">
            <a:extLst>
              <a:ext uri="{FF2B5EF4-FFF2-40B4-BE49-F238E27FC236}">
                <a16:creationId xmlns:a16="http://schemas.microsoft.com/office/drawing/2014/main" id="{180A6BA4-DEBB-909D-04C8-590F6FC361BF}"/>
              </a:ext>
            </a:extLst>
          </p:cNvPr>
          <p:cNvGrpSpPr/>
          <p:nvPr/>
        </p:nvGrpSpPr>
        <p:grpSpPr>
          <a:xfrm>
            <a:off x="4812182" y="2356355"/>
            <a:ext cx="1982182" cy="2200978"/>
            <a:chOff x="4858684" y="2391454"/>
            <a:chExt cx="1982182" cy="2200978"/>
          </a:xfrm>
        </p:grpSpPr>
        <p:grpSp>
          <p:nvGrpSpPr>
            <p:cNvPr id="131" name="组合 130">
              <a:extLst>
                <a:ext uri="{FF2B5EF4-FFF2-40B4-BE49-F238E27FC236}">
                  <a16:creationId xmlns:a16="http://schemas.microsoft.com/office/drawing/2014/main" id="{0462B23A-034F-36F8-E7DA-CE0046665C98}"/>
                </a:ext>
              </a:extLst>
            </p:cNvPr>
            <p:cNvGrpSpPr/>
            <p:nvPr/>
          </p:nvGrpSpPr>
          <p:grpSpPr>
            <a:xfrm>
              <a:off x="5184298" y="2391454"/>
              <a:ext cx="1656568" cy="2200978"/>
              <a:chOff x="5204037" y="2527509"/>
              <a:chExt cx="1656568" cy="2200978"/>
            </a:xfrm>
          </p:grpSpPr>
          <p:grpSp>
            <p:nvGrpSpPr>
              <p:cNvPr id="135" name="组合 134">
                <a:extLst>
                  <a:ext uri="{FF2B5EF4-FFF2-40B4-BE49-F238E27FC236}">
                    <a16:creationId xmlns:a16="http://schemas.microsoft.com/office/drawing/2014/main" id="{BBE52783-5881-924B-184E-1365665F9159}"/>
                  </a:ext>
                </a:extLst>
              </p:cNvPr>
              <p:cNvGrpSpPr/>
              <p:nvPr/>
            </p:nvGrpSpPr>
            <p:grpSpPr>
              <a:xfrm>
                <a:off x="5204037" y="2527509"/>
                <a:ext cx="1656568" cy="2200978"/>
                <a:chOff x="1665215" y="2391454"/>
                <a:chExt cx="1656568" cy="2200978"/>
              </a:xfrm>
              <a:solidFill>
                <a:schemeClr val="bg1">
                  <a:lumMod val="65000"/>
                </a:schemeClr>
              </a:solidFill>
            </p:grpSpPr>
            <p:sp>
              <p:nvSpPr>
                <p:cNvPr id="139" name="椭圆 138">
                  <a:extLst>
                    <a:ext uri="{FF2B5EF4-FFF2-40B4-BE49-F238E27FC236}">
                      <a16:creationId xmlns:a16="http://schemas.microsoft.com/office/drawing/2014/main" id="{03846ABD-F2D1-28A4-29E0-0FA33C3EC86B}"/>
                    </a:ext>
                  </a:extLst>
                </p:cNvPr>
                <p:cNvSpPr/>
                <p:nvPr/>
              </p:nvSpPr>
              <p:spPr>
                <a:xfrm>
                  <a:off x="3210388" y="3327260"/>
                  <a:ext cx="111395" cy="111395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0" name="椭圆 139">
                  <a:extLst>
                    <a:ext uri="{FF2B5EF4-FFF2-40B4-BE49-F238E27FC236}">
                      <a16:creationId xmlns:a16="http://schemas.microsoft.com/office/drawing/2014/main" id="{20441229-CDD2-3EA9-DD66-D504EF6D382B}"/>
                    </a:ext>
                  </a:extLst>
                </p:cNvPr>
                <p:cNvSpPr/>
                <p:nvPr/>
              </p:nvSpPr>
              <p:spPr>
                <a:xfrm>
                  <a:off x="1981194" y="4073753"/>
                  <a:ext cx="111395" cy="111395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1" name="椭圆 140">
                  <a:extLst>
                    <a:ext uri="{FF2B5EF4-FFF2-40B4-BE49-F238E27FC236}">
                      <a16:creationId xmlns:a16="http://schemas.microsoft.com/office/drawing/2014/main" id="{C52C0817-20E2-C17A-15E1-EE9BF05A9491}"/>
                    </a:ext>
                  </a:extLst>
                </p:cNvPr>
                <p:cNvSpPr/>
                <p:nvPr/>
              </p:nvSpPr>
              <p:spPr>
                <a:xfrm>
                  <a:off x="1665215" y="2883564"/>
                  <a:ext cx="111395" cy="111395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2" name="椭圆 141">
                  <a:extLst>
                    <a:ext uri="{FF2B5EF4-FFF2-40B4-BE49-F238E27FC236}">
                      <a16:creationId xmlns:a16="http://schemas.microsoft.com/office/drawing/2014/main" id="{E3BB9F19-4732-997E-F78A-A2BBFEC5D0BC}"/>
                    </a:ext>
                  </a:extLst>
                </p:cNvPr>
                <p:cNvSpPr/>
                <p:nvPr/>
              </p:nvSpPr>
              <p:spPr>
                <a:xfrm>
                  <a:off x="2747673" y="3848990"/>
                  <a:ext cx="111395" cy="111395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3" name="椭圆 142">
                  <a:extLst>
                    <a:ext uri="{FF2B5EF4-FFF2-40B4-BE49-F238E27FC236}">
                      <a16:creationId xmlns:a16="http://schemas.microsoft.com/office/drawing/2014/main" id="{D090203B-6D37-8CC2-300A-1EF8FA219505}"/>
                    </a:ext>
                  </a:extLst>
                </p:cNvPr>
                <p:cNvSpPr/>
                <p:nvPr/>
              </p:nvSpPr>
              <p:spPr>
                <a:xfrm>
                  <a:off x="2422557" y="2391454"/>
                  <a:ext cx="111395" cy="111395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4" name="椭圆 143">
                  <a:extLst>
                    <a:ext uri="{FF2B5EF4-FFF2-40B4-BE49-F238E27FC236}">
                      <a16:creationId xmlns:a16="http://schemas.microsoft.com/office/drawing/2014/main" id="{BE47DA3D-5DD8-518A-130B-C0AD75094A77}"/>
                    </a:ext>
                  </a:extLst>
                </p:cNvPr>
                <p:cNvSpPr/>
                <p:nvPr/>
              </p:nvSpPr>
              <p:spPr>
                <a:xfrm>
                  <a:off x="1720913" y="3317605"/>
                  <a:ext cx="111395" cy="111395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5" name="椭圆 144">
                  <a:extLst>
                    <a:ext uri="{FF2B5EF4-FFF2-40B4-BE49-F238E27FC236}">
                      <a16:creationId xmlns:a16="http://schemas.microsoft.com/office/drawing/2014/main" id="{C58A8DF4-B27B-87A7-EC9B-2B702B0F4AFE}"/>
                    </a:ext>
                  </a:extLst>
                </p:cNvPr>
                <p:cNvSpPr/>
                <p:nvPr/>
              </p:nvSpPr>
              <p:spPr>
                <a:xfrm>
                  <a:off x="2913542" y="3463315"/>
                  <a:ext cx="111395" cy="111395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6" name="椭圆 145">
                  <a:extLst>
                    <a:ext uri="{FF2B5EF4-FFF2-40B4-BE49-F238E27FC236}">
                      <a16:creationId xmlns:a16="http://schemas.microsoft.com/office/drawing/2014/main" id="{B925A70C-15D6-7982-39B9-93E056D78CDE}"/>
                    </a:ext>
                  </a:extLst>
                </p:cNvPr>
                <p:cNvSpPr/>
                <p:nvPr/>
              </p:nvSpPr>
              <p:spPr>
                <a:xfrm>
                  <a:off x="3204161" y="2625616"/>
                  <a:ext cx="111395" cy="111395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7" name="椭圆 146">
                  <a:extLst>
                    <a:ext uri="{FF2B5EF4-FFF2-40B4-BE49-F238E27FC236}">
                      <a16:creationId xmlns:a16="http://schemas.microsoft.com/office/drawing/2014/main" id="{41D8753E-1B18-E609-BDC2-9F39C63C8FD4}"/>
                    </a:ext>
                  </a:extLst>
                </p:cNvPr>
                <p:cNvSpPr/>
                <p:nvPr/>
              </p:nvSpPr>
              <p:spPr>
                <a:xfrm>
                  <a:off x="2126702" y="3626423"/>
                  <a:ext cx="111395" cy="111395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8" name="椭圆 147">
                  <a:extLst>
                    <a:ext uri="{FF2B5EF4-FFF2-40B4-BE49-F238E27FC236}">
                      <a16:creationId xmlns:a16="http://schemas.microsoft.com/office/drawing/2014/main" id="{167DEF64-29B7-A0B6-66DF-305825F2590C}"/>
                    </a:ext>
                  </a:extLst>
                </p:cNvPr>
                <p:cNvSpPr/>
                <p:nvPr/>
              </p:nvSpPr>
              <p:spPr>
                <a:xfrm>
                  <a:off x="3024937" y="4051328"/>
                  <a:ext cx="111395" cy="111395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9" name="椭圆 148">
                  <a:extLst>
                    <a:ext uri="{FF2B5EF4-FFF2-40B4-BE49-F238E27FC236}">
                      <a16:creationId xmlns:a16="http://schemas.microsoft.com/office/drawing/2014/main" id="{25E34109-F1FA-13D9-DA23-4BC61C2B277C}"/>
                    </a:ext>
                  </a:extLst>
                </p:cNvPr>
                <p:cNvSpPr/>
                <p:nvPr/>
              </p:nvSpPr>
              <p:spPr>
                <a:xfrm>
                  <a:off x="2694976" y="2848343"/>
                  <a:ext cx="111395" cy="111395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0" name="椭圆 149">
                  <a:extLst>
                    <a:ext uri="{FF2B5EF4-FFF2-40B4-BE49-F238E27FC236}">
                      <a16:creationId xmlns:a16="http://schemas.microsoft.com/office/drawing/2014/main" id="{A228E0D2-2B64-D1F3-6BF7-C0BE6171915B}"/>
                    </a:ext>
                  </a:extLst>
                </p:cNvPr>
                <p:cNvSpPr/>
                <p:nvPr/>
              </p:nvSpPr>
              <p:spPr>
                <a:xfrm>
                  <a:off x="2366859" y="4481037"/>
                  <a:ext cx="111395" cy="111395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36" name="椭圆 135">
                <a:extLst>
                  <a:ext uri="{FF2B5EF4-FFF2-40B4-BE49-F238E27FC236}">
                    <a16:creationId xmlns:a16="http://schemas.microsoft.com/office/drawing/2014/main" id="{17C255E8-DE6E-1E00-F20B-41DA3A0849E1}"/>
                  </a:ext>
                </a:extLst>
              </p:cNvPr>
              <p:cNvSpPr/>
              <p:nvPr/>
            </p:nvSpPr>
            <p:spPr>
              <a:xfrm>
                <a:off x="6230797" y="3373326"/>
                <a:ext cx="111395" cy="111395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7" name="椭圆 136">
                <a:extLst>
                  <a:ext uri="{FF2B5EF4-FFF2-40B4-BE49-F238E27FC236}">
                    <a16:creationId xmlns:a16="http://schemas.microsoft.com/office/drawing/2014/main" id="{EF060F00-D606-2354-18CE-3AAE856B4358}"/>
                  </a:ext>
                </a:extLst>
              </p:cNvPr>
              <p:cNvSpPr/>
              <p:nvPr/>
            </p:nvSpPr>
            <p:spPr>
              <a:xfrm>
                <a:off x="5983037" y="3678181"/>
                <a:ext cx="111395" cy="111395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8" name="椭圆 137">
                <a:extLst>
                  <a:ext uri="{FF2B5EF4-FFF2-40B4-BE49-F238E27FC236}">
                    <a16:creationId xmlns:a16="http://schemas.microsoft.com/office/drawing/2014/main" id="{217B7BBA-20DE-8659-80A2-20F12077092A}"/>
                  </a:ext>
                </a:extLst>
              </p:cNvPr>
              <p:cNvSpPr/>
              <p:nvPr/>
            </p:nvSpPr>
            <p:spPr>
              <a:xfrm>
                <a:off x="5742874" y="3429023"/>
                <a:ext cx="111395" cy="111395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32" name="椭圆 131">
              <a:extLst>
                <a:ext uri="{FF2B5EF4-FFF2-40B4-BE49-F238E27FC236}">
                  <a16:creationId xmlns:a16="http://schemas.microsoft.com/office/drawing/2014/main" id="{16A4B867-278E-8769-54BF-2E63C9AC39F4}"/>
                </a:ext>
              </a:extLst>
            </p:cNvPr>
            <p:cNvSpPr/>
            <p:nvPr/>
          </p:nvSpPr>
          <p:spPr>
            <a:xfrm>
              <a:off x="5116398" y="3793292"/>
              <a:ext cx="111395" cy="111395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33" name="椭圆 132">
              <a:extLst>
                <a:ext uri="{FF2B5EF4-FFF2-40B4-BE49-F238E27FC236}">
                  <a16:creationId xmlns:a16="http://schemas.microsoft.com/office/drawing/2014/main" id="{42AB01D0-EB56-A859-E6B2-6B71B67E4780}"/>
                </a:ext>
              </a:extLst>
            </p:cNvPr>
            <p:cNvSpPr/>
            <p:nvPr/>
          </p:nvSpPr>
          <p:spPr>
            <a:xfrm>
              <a:off x="5372446" y="2444242"/>
              <a:ext cx="111395" cy="111395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34" name="椭圆 133">
              <a:extLst>
                <a:ext uri="{FF2B5EF4-FFF2-40B4-BE49-F238E27FC236}">
                  <a16:creationId xmlns:a16="http://schemas.microsoft.com/office/drawing/2014/main" id="{16BF6C4D-B4F1-0F79-E28B-F9F55CA0F62B}"/>
                </a:ext>
              </a:extLst>
            </p:cNvPr>
            <p:cNvSpPr/>
            <p:nvPr/>
          </p:nvSpPr>
          <p:spPr>
            <a:xfrm>
              <a:off x="4858684" y="3396468"/>
              <a:ext cx="111395" cy="111395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154" name="矩形: 圆角 153">
            <a:extLst>
              <a:ext uri="{FF2B5EF4-FFF2-40B4-BE49-F238E27FC236}">
                <a16:creationId xmlns:a16="http://schemas.microsoft.com/office/drawing/2014/main" id="{2A11E5CF-DFBC-885E-EB5A-C95798A8072A}"/>
              </a:ext>
            </a:extLst>
          </p:cNvPr>
          <p:cNvSpPr/>
          <p:nvPr/>
        </p:nvSpPr>
        <p:spPr>
          <a:xfrm>
            <a:off x="7872693" y="4094794"/>
            <a:ext cx="273549" cy="273549"/>
          </a:xfrm>
          <a:prstGeom prst="roundRect">
            <a:avLst/>
          </a:prstGeom>
          <a:solidFill>
            <a:srgbClr val="FF7C80"/>
          </a:solidFill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3" name="圆: 空心 162">
            <a:extLst>
              <a:ext uri="{FF2B5EF4-FFF2-40B4-BE49-F238E27FC236}">
                <a16:creationId xmlns:a16="http://schemas.microsoft.com/office/drawing/2014/main" id="{B3C4CCE0-0FBA-E802-CAC4-0FE008E48B7A}"/>
              </a:ext>
            </a:extLst>
          </p:cNvPr>
          <p:cNvSpPr/>
          <p:nvPr/>
        </p:nvSpPr>
        <p:spPr>
          <a:xfrm>
            <a:off x="501540" y="2360584"/>
            <a:ext cx="2433478" cy="2433478"/>
          </a:xfrm>
          <a:prstGeom prst="donut">
            <a:avLst>
              <a:gd name="adj" fmla="val 0"/>
            </a:avLst>
          </a:prstGeom>
          <a:noFill/>
          <a:ln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64" name="椭圆 163">
            <a:extLst>
              <a:ext uri="{FF2B5EF4-FFF2-40B4-BE49-F238E27FC236}">
                <a16:creationId xmlns:a16="http://schemas.microsoft.com/office/drawing/2014/main" id="{8ED00EF2-0512-5A0C-F745-F35DE1EE3C3B}"/>
              </a:ext>
            </a:extLst>
          </p:cNvPr>
          <p:cNvSpPr/>
          <p:nvPr/>
        </p:nvSpPr>
        <p:spPr>
          <a:xfrm>
            <a:off x="734016" y="1549734"/>
            <a:ext cx="111395" cy="11139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65" name="文本框 164">
            <a:extLst>
              <a:ext uri="{FF2B5EF4-FFF2-40B4-BE49-F238E27FC236}">
                <a16:creationId xmlns:a16="http://schemas.microsoft.com/office/drawing/2014/main" id="{555E9F48-2F5E-EDE6-E579-03D53EE87C56}"/>
              </a:ext>
            </a:extLst>
          </p:cNvPr>
          <p:cNvSpPr txBox="1"/>
          <p:nvPr/>
        </p:nvSpPr>
        <p:spPr>
          <a:xfrm>
            <a:off x="996140" y="1416532"/>
            <a:ext cx="1127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Base Data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6" name="文本框 165">
            <a:extLst>
              <a:ext uri="{FF2B5EF4-FFF2-40B4-BE49-F238E27FC236}">
                <a16:creationId xmlns:a16="http://schemas.microsoft.com/office/drawing/2014/main" id="{95841999-EE55-C902-846E-33378C6A12FA}"/>
              </a:ext>
            </a:extLst>
          </p:cNvPr>
          <p:cNvSpPr txBox="1"/>
          <p:nvPr/>
        </p:nvSpPr>
        <p:spPr>
          <a:xfrm>
            <a:off x="2878110" y="1416532"/>
            <a:ext cx="2089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Single-Modal Query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7" name="文本框 166">
            <a:extLst>
              <a:ext uri="{FF2B5EF4-FFF2-40B4-BE49-F238E27FC236}">
                <a16:creationId xmlns:a16="http://schemas.microsoft.com/office/drawing/2014/main" id="{B83402D4-AEC4-EA3B-BCF3-E7ED759D5C69}"/>
              </a:ext>
            </a:extLst>
          </p:cNvPr>
          <p:cNvSpPr txBox="1"/>
          <p:nvPr/>
        </p:nvSpPr>
        <p:spPr>
          <a:xfrm>
            <a:off x="5643741" y="1410499"/>
            <a:ext cx="2024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Cross-Modal Query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8" name="矩形: 圆角 167">
            <a:extLst>
              <a:ext uri="{FF2B5EF4-FFF2-40B4-BE49-F238E27FC236}">
                <a16:creationId xmlns:a16="http://schemas.microsoft.com/office/drawing/2014/main" id="{1251B444-B024-BB8E-F478-56B018922B69}"/>
              </a:ext>
            </a:extLst>
          </p:cNvPr>
          <p:cNvSpPr/>
          <p:nvPr/>
        </p:nvSpPr>
        <p:spPr>
          <a:xfrm>
            <a:off x="5385193" y="1548325"/>
            <a:ext cx="131546" cy="131546"/>
          </a:xfrm>
          <a:prstGeom prst="roundRect">
            <a:avLst/>
          </a:prstGeom>
          <a:solidFill>
            <a:srgbClr val="FF7C80"/>
          </a:solidFill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9" name="菱形 168">
            <a:extLst>
              <a:ext uri="{FF2B5EF4-FFF2-40B4-BE49-F238E27FC236}">
                <a16:creationId xmlns:a16="http://schemas.microsoft.com/office/drawing/2014/main" id="{A7B5FDF6-2162-4E35-8AA4-62E1E5F3602F}"/>
              </a:ext>
            </a:extLst>
          </p:cNvPr>
          <p:cNvSpPr/>
          <p:nvPr/>
        </p:nvSpPr>
        <p:spPr>
          <a:xfrm>
            <a:off x="2585973" y="1543873"/>
            <a:ext cx="158786" cy="158786"/>
          </a:xfrm>
          <a:prstGeom prst="diamond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shade val="15000"/>
              </a:schemeClr>
            </a:solidFill>
          </a:ln>
          <a:effectLst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0" name="文本框 169">
            <a:extLst>
              <a:ext uri="{FF2B5EF4-FFF2-40B4-BE49-F238E27FC236}">
                <a16:creationId xmlns:a16="http://schemas.microsoft.com/office/drawing/2014/main" id="{15875F47-D870-02B3-EAF1-C7F89F6793B8}"/>
              </a:ext>
            </a:extLst>
          </p:cNvPr>
          <p:cNvSpPr txBox="1"/>
          <p:nvPr/>
        </p:nvSpPr>
        <p:spPr>
          <a:xfrm>
            <a:off x="5183732" y="5188136"/>
            <a:ext cx="2355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Cross-Modal Search</a:t>
            </a:r>
            <a:endParaRPr lang="zh-CN" altLang="en-US" dirty="0"/>
          </a:p>
        </p:txBody>
      </p:sp>
      <p:sp>
        <p:nvSpPr>
          <p:cNvPr id="171" name="椭圆 170">
            <a:extLst>
              <a:ext uri="{FF2B5EF4-FFF2-40B4-BE49-F238E27FC236}">
                <a16:creationId xmlns:a16="http://schemas.microsoft.com/office/drawing/2014/main" id="{9C444B76-D0F6-F58D-2674-D8D89EADE929}"/>
              </a:ext>
            </a:extLst>
          </p:cNvPr>
          <p:cNvSpPr/>
          <p:nvPr/>
        </p:nvSpPr>
        <p:spPr>
          <a:xfrm rot="1393401">
            <a:off x="4415601" y="2490957"/>
            <a:ext cx="4022251" cy="2223443"/>
          </a:xfrm>
          <a:prstGeom prst="ellipse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9" name="图片 178">
            <a:extLst>
              <a:ext uri="{FF2B5EF4-FFF2-40B4-BE49-F238E27FC236}">
                <a16:creationId xmlns:a16="http://schemas.microsoft.com/office/drawing/2014/main" id="{AD86A2E1-4DEB-BCF1-0A56-BED6051FC1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8000000">
            <a:off x="6036367" y="3553222"/>
            <a:ext cx="2595234" cy="744125"/>
          </a:xfrm>
          <a:prstGeom prst="rect">
            <a:avLst/>
          </a:prstGeom>
        </p:spPr>
      </p:pic>
      <p:cxnSp>
        <p:nvCxnSpPr>
          <p:cNvPr id="182" name="连接符: 曲线 181">
            <a:extLst>
              <a:ext uri="{FF2B5EF4-FFF2-40B4-BE49-F238E27FC236}">
                <a16:creationId xmlns:a16="http://schemas.microsoft.com/office/drawing/2014/main" id="{5CE414A5-2204-9645-805A-9733BC31750A}"/>
              </a:ext>
            </a:extLst>
          </p:cNvPr>
          <p:cNvCxnSpPr>
            <a:cxnSpLocks/>
            <a:stCxn id="179" idx="3"/>
          </p:cNvCxnSpPr>
          <p:nvPr/>
        </p:nvCxnSpPr>
        <p:spPr>
          <a:xfrm rot="5400000" flipH="1" flipV="1">
            <a:off x="8350185" y="1827003"/>
            <a:ext cx="607121" cy="1341904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" name="文本框 184">
            <a:extLst>
              <a:ext uri="{FF2B5EF4-FFF2-40B4-BE49-F238E27FC236}">
                <a16:creationId xmlns:a16="http://schemas.microsoft.com/office/drawing/2014/main" id="{D95574C8-F1DB-1A59-DE3F-017B21C89902}"/>
              </a:ext>
            </a:extLst>
          </p:cNvPr>
          <p:cNvSpPr txBox="1"/>
          <p:nvPr/>
        </p:nvSpPr>
        <p:spPr>
          <a:xfrm>
            <a:off x="9376620" y="1994339"/>
            <a:ext cx="26258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FF0000"/>
                </a:solidFill>
              </a:rPr>
              <a:t>Modality Gap!</a:t>
            </a:r>
            <a:endParaRPr lang="zh-CN" altLang="en-US" sz="2000" b="1" dirty="0">
              <a:solidFill>
                <a:srgbClr val="FF0000"/>
              </a:solidFill>
            </a:endParaRPr>
          </a:p>
        </p:txBody>
      </p:sp>
      <p:sp>
        <p:nvSpPr>
          <p:cNvPr id="186" name="文本框 185">
            <a:extLst>
              <a:ext uri="{FF2B5EF4-FFF2-40B4-BE49-F238E27FC236}">
                <a16:creationId xmlns:a16="http://schemas.microsoft.com/office/drawing/2014/main" id="{6830FF15-CB57-1077-2723-87DE30668446}"/>
              </a:ext>
            </a:extLst>
          </p:cNvPr>
          <p:cNvSpPr txBox="1"/>
          <p:nvPr/>
        </p:nvSpPr>
        <p:spPr>
          <a:xfrm>
            <a:off x="4533415" y="5963139"/>
            <a:ext cx="3485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Different data distribution</a:t>
            </a:r>
            <a:endParaRPr lang="zh-CN" altLang="en-US" dirty="0"/>
          </a:p>
        </p:txBody>
      </p:sp>
      <p:sp>
        <p:nvSpPr>
          <p:cNvPr id="187" name="文本框 186">
            <a:extLst>
              <a:ext uri="{FF2B5EF4-FFF2-40B4-BE49-F238E27FC236}">
                <a16:creationId xmlns:a16="http://schemas.microsoft.com/office/drawing/2014/main" id="{60719D0B-E269-F4F4-474E-A54F28FF56DE}"/>
              </a:ext>
            </a:extLst>
          </p:cNvPr>
          <p:cNvSpPr txBox="1"/>
          <p:nvPr/>
        </p:nvSpPr>
        <p:spPr>
          <a:xfrm>
            <a:off x="-2599" y="5922283"/>
            <a:ext cx="3485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Same data distribution</a:t>
            </a:r>
            <a:endParaRPr lang="zh-CN" altLang="en-US" dirty="0"/>
          </a:p>
        </p:txBody>
      </p:sp>
      <p:cxnSp>
        <p:nvCxnSpPr>
          <p:cNvPr id="189" name="直接箭头连接符 188">
            <a:extLst>
              <a:ext uri="{FF2B5EF4-FFF2-40B4-BE49-F238E27FC236}">
                <a16:creationId xmlns:a16="http://schemas.microsoft.com/office/drawing/2014/main" id="{8102B350-C962-915E-814F-60C260A45828}"/>
              </a:ext>
            </a:extLst>
          </p:cNvPr>
          <p:cNvCxnSpPr>
            <a:cxnSpLocks/>
          </p:cNvCxnSpPr>
          <p:nvPr/>
        </p:nvCxnSpPr>
        <p:spPr>
          <a:xfrm flipV="1">
            <a:off x="7688260" y="5673395"/>
            <a:ext cx="1083914" cy="4744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直接箭头连接符 190">
            <a:extLst>
              <a:ext uri="{FF2B5EF4-FFF2-40B4-BE49-F238E27FC236}">
                <a16:creationId xmlns:a16="http://schemas.microsoft.com/office/drawing/2014/main" id="{F8C79231-FC3F-5F4F-AB37-98555A776A62}"/>
              </a:ext>
            </a:extLst>
          </p:cNvPr>
          <p:cNvCxnSpPr>
            <a:cxnSpLocks/>
          </p:cNvCxnSpPr>
          <p:nvPr/>
        </p:nvCxnSpPr>
        <p:spPr>
          <a:xfrm>
            <a:off x="8154343" y="4356858"/>
            <a:ext cx="642935" cy="3032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3" name="文本框 192">
            <a:extLst>
              <a:ext uri="{FF2B5EF4-FFF2-40B4-BE49-F238E27FC236}">
                <a16:creationId xmlns:a16="http://schemas.microsoft.com/office/drawing/2014/main" id="{3ADE0FC3-A9EA-EADB-63AA-FD87CA609D4C}"/>
              </a:ext>
            </a:extLst>
          </p:cNvPr>
          <p:cNvSpPr txBox="1"/>
          <p:nvPr/>
        </p:nvSpPr>
        <p:spPr>
          <a:xfrm>
            <a:off x="7964904" y="4649171"/>
            <a:ext cx="4177782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/>
              <a:t>The Cross-modal query become</a:t>
            </a:r>
          </a:p>
          <a:p>
            <a:pPr algn="ctr"/>
            <a:r>
              <a:rPr lang="en-US" altLang="zh-CN" sz="2800" b="1" dirty="0">
                <a:solidFill>
                  <a:srgbClr val="FF0000"/>
                </a:solidFill>
              </a:rPr>
              <a:t>Out-of-Distribution (OOD) </a:t>
            </a:r>
            <a:r>
              <a:rPr lang="en-US" altLang="zh-CN" sz="2000" b="1" dirty="0"/>
              <a:t>query</a:t>
            </a:r>
            <a:endParaRPr lang="zh-CN" altLang="en-US" sz="2000" b="1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D8FDBB6-81F8-8E17-81C5-8C498C898A7F}"/>
              </a:ext>
            </a:extLst>
          </p:cNvPr>
          <p:cNvSpPr txBox="1"/>
          <p:nvPr/>
        </p:nvSpPr>
        <p:spPr>
          <a:xfrm>
            <a:off x="2080238" y="4501635"/>
            <a:ext cx="34849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/>
              <a:t>The Single-modal query is an</a:t>
            </a:r>
          </a:p>
          <a:p>
            <a:pPr algn="ctr"/>
            <a:r>
              <a:rPr lang="en-US" altLang="zh-CN" b="1" u="sng" dirty="0"/>
              <a:t>In-Distribution </a:t>
            </a:r>
            <a:r>
              <a:rPr lang="en-US" altLang="zh-CN" b="1" dirty="0"/>
              <a:t>(ID) </a:t>
            </a:r>
            <a:r>
              <a:rPr lang="en-US" altLang="zh-CN" dirty="0"/>
              <a:t>Query</a:t>
            </a:r>
            <a:endParaRPr lang="zh-CN" altLang="en-US" dirty="0"/>
          </a:p>
        </p:txBody>
      </p: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7A13DC60-EC95-7FA6-FE67-010EDFB63BD9}"/>
              </a:ext>
            </a:extLst>
          </p:cNvPr>
          <p:cNvCxnSpPr>
            <a:cxnSpLocks/>
          </p:cNvCxnSpPr>
          <p:nvPr/>
        </p:nvCxnSpPr>
        <p:spPr>
          <a:xfrm>
            <a:off x="1932000" y="3503744"/>
            <a:ext cx="1303017" cy="9731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AD532CC0-7E5D-8482-DEEE-93945B32755F}"/>
              </a:ext>
            </a:extLst>
          </p:cNvPr>
          <p:cNvCxnSpPr>
            <a:cxnSpLocks/>
          </p:cNvCxnSpPr>
          <p:nvPr/>
        </p:nvCxnSpPr>
        <p:spPr>
          <a:xfrm flipV="1">
            <a:off x="2744759" y="5235086"/>
            <a:ext cx="641735" cy="7829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B0DC25E-A94F-92AD-BED9-9B74E7B604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99178-B22E-44DB-96B7-D15944ED5B5A}" type="datetime1">
              <a:rPr lang="en-US" altLang="zh-CN" smtClean="0"/>
              <a:t>9/16/2024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E638053-D6C6-04A6-80F0-48DCCE82AF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RoarGraph, Meng Chen</a:t>
            </a:r>
            <a:endParaRPr lang="zh-CN" altLang="en-US"/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7242385A-75A2-3022-4E2C-61B185A50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25D2A-E69E-45E6-911F-BBB6CFAA6D63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46787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706DD6-FB2C-3BC4-3990-85387E3503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4000" dirty="0"/>
              <a:t>Low Performance of Existing Indexes in Handling OOD Queries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AC066F9-4844-9FD2-D946-C51AA55E75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4815"/>
          <a:stretch/>
        </p:blipFill>
        <p:spPr>
          <a:xfrm>
            <a:off x="455666" y="1868832"/>
            <a:ext cx="5694840" cy="225328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6213CB19-C124-4CDE-0724-1DAAEA208330}"/>
                  </a:ext>
                </a:extLst>
              </p:cNvPr>
              <p:cNvSpPr txBox="1"/>
              <p:nvPr/>
            </p:nvSpPr>
            <p:spPr>
              <a:xfrm>
                <a:off x="6561667" y="2354000"/>
                <a:ext cx="5630333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IVF,</a:t>
                </a:r>
                <a:r>
                  <a:rPr lang="zh-CN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scan 50 clusters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altLang="zh-CN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ID Query: Recall@10 </a:t>
                </a:r>
                <a14:m>
                  <m:oMath xmlns:m="http://schemas.openxmlformats.org/officeDocument/2006/math">
                    <m:r>
                      <a:rPr lang="en-US" altLang="zh-CN" sz="22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≥</m:t>
                    </m:r>
                  </m:oMath>
                </a14:m>
                <a:r>
                  <a:rPr lang="en-US" altLang="zh-CN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200" b="1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0.97</a:t>
                </a:r>
                <a:r>
                  <a:rPr lang="en-US" altLang="zh-CN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altLang="zh-CN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OOD Query: Recall@10 </a:t>
                </a:r>
                <a14:m>
                  <m:oMath xmlns:m="http://schemas.openxmlformats.org/officeDocument/2006/math">
                    <m:r>
                      <a:rPr lang="en-US" altLang="zh-CN" sz="22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≤</m:t>
                    </m:r>
                  </m:oMath>
                </a14:m>
                <a:r>
                  <a:rPr lang="en-US" altLang="zh-CN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200" b="1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0.91, 0.2, and 0.52</a:t>
                </a:r>
                <a:r>
                  <a:rPr lang="en-US" altLang="zh-CN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respectively</a:t>
                </a:r>
                <a:endParaRPr lang="zh-CN" alt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6213CB19-C124-4CDE-0724-1DAAEA2083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1667" y="2354000"/>
                <a:ext cx="5630333" cy="1477328"/>
              </a:xfrm>
              <a:prstGeom prst="rect">
                <a:avLst/>
              </a:prstGeom>
              <a:blipFill>
                <a:blip r:embed="rId4"/>
                <a:stretch>
                  <a:fillRect l="-1407" t="-3306" b="-78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框 6">
            <a:extLst>
              <a:ext uri="{FF2B5EF4-FFF2-40B4-BE49-F238E27FC236}">
                <a16:creationId xmlns:a16="http://schemas.microsoft.com/office/drawing/2014/main" id="{E64324C5-72B2-CDFA-94D3-FF9EED5C0CBF}"/>
              </a:ext>
            </a:extLst>
          </p:cNvPr>
          <p:cNvSpPr txBox="1"/>
          <p:nvPr/>
        </p:nvSpPr>
        <p:spPr>
          <a:xfrm>
            <a:off x="5943600" y="6144575"/>
            <a:ext cx="6248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Low accuracy at the same computational costs.</a:t>
            </a:r>
            <a:endParaRPr lang="zh-CN" altLang="en-US" sz="24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BB09A647-BF04-9440-7EA6-60D1BA61747E}"/>
              </a:ext>
            </a:extLst>
          </p:cNvPr>
          <p:cNvGrpSpPr/>
          <p:nvPr/>
        </p:nvGrpSpPr>
        <p:grpSpPr>
          <a:xfrm>
            <a:off x="544121" y="4122120"/>
            <a:ext cx="11256216" cy="2091544"/>
            <a:chOff x="290486" y="3871954"/>
            <a:chExt cx="11256216" cy="2091544"/>
          </a:xfrm>
        </p:grpSpPr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54EDC0E7-E2D1-8C2E-890F-CDECD8BE8CD6}"/>
                </a:ext>
              </a:extLst>
            </p:cNvPr>
            <p:cNvSpPr txBox="1"/>
            <p:nvPr/>
          </p:nvSpPr>
          <p:spPr>
            <a:xfrm>
              <a:off x="6382035" y="3871954"/>
              <a:ext cx="5164667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CN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HNSW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altLang="zh-CN" sz="2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ID Query: around </a:t>
              </a:r>
              <a:r>
                <a:rPr lang="en-US" altLang="zh-CN" sz="2200" b="1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48 hops </a:t>
              </a:r>
              <a:r>
                <a:rPr lang="en-US" altLang="zh-CN" sz="2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 achieve recall@10≥ 0.93 on LAION dataset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altLang="zh-CN" sz="2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OOD Query: around </a:t>
              </a:r>
              <a:r>
                <a:rPr lang="en-US" altLang="zh-CN" sz="2200" b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500 hops</a:t>
              </a:r>
            </a:p>
            <a:p>
              <a:endPara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9B9ED115-8594-D70A-E009-EEF65FA5CB2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48529" b="9530"/>
            <a:stretch/>
          </p:blipFill>
          <p:spPr>
            <a:xfrm>
              <a:off x="290486" y="3871954"/>
              <a:ext cx="5694840" cy="2091544"/>
            </a:xfrm>
            <a:prstGeom prst="rect">
              <a:avLst/>
            </a:prstGeom>
          </p:spPr>
        </p:pic>
      </p:grpSp>
      <p:sp>
        <p:nvSpPr>
          <p:cNvPr id="12" name="文本框 11">
            <a:extLst>
              <a:ext uri="{FF2B5EF4-FFF2-40B4-BE49-F238E27FC236}">
                <a16:creationId xmlns:a16="http://schemas.microsoft.com/office/drawing/2014/main" id="{3DAD8C46-C08E-C7B5-161E-92F0FEE61210}"/>
              </a:ext>
            </a:extLst>
          </p:cNvPr>
          <p:cNvSpPr txBox="1"/>
          <p:nvPr/>
        </p:nvSpPr>
        <p:spPr>
          <a:xfrm>
            <a:off x="1780524" y="6292820"/>
            <a:ext cx="41630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Base data volume: 10M – 2.5M</a:t>
            </a:r>
            <a:endParaRPr lang="zh-CN" altLang="en-US" sz="2000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001AE37-E9F3-B241-AEAB-B9E6BE93FF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6ADE5-F07C-4ECF-B2E1-36B0E4665EB0}" type="datetime1">
              <a:rPr lang="en-US" altLang="zh-CN" smtClean="0"/>
              <a:t>9/16/2024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780DD8E-BB41-53AF-94FC-C6B7381E8B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RoarGraph, Meng Chen</a:t>
            </a:r>
            <a:endParaRPr lang="zh-CN" altLang="en-US"/>
          </a:p>
        </p:txBody>
      </p:sp>
      <p:sp>
        <p:nvSpPr>
          <p:cNvPr id="10" name="灯片编号占位符 9">
            <a:extLst>
              <a:ext uri="{FF2B5EF4-FFF2-40B4-BE49-F238E27FC236}">
                <a16:creationId xmlns:a16="http://schemas.microsoft.com/office/drawing/2014/main" id="{EFA024C0-D626-49C1-CA67-47E4923DD1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25D2A-E69E-45E6-911F-BBB6CFAA6D63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60987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722</TotalTime>
  <Words>899</Words>
  <Application>Microsoft Office PowerPoint</Application>
  <PresentationFormat>宽屏</PresentationFormat>
  <Paragraphs>316</Paragraphs>
  <Slides>28</Slides>
  <Notes>24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35" baseType="lpstr">
      <vt:lpstr>等线</vt:lpstr>
      <vt:lpstr>等线 Light</vt:lpstr>
      <vt:lpstr>Arial</vt:lpstr>
      <vt:lpstr>Cambria Math</vt:lpstr>
      <vt:lpstr>Times New Roman</vt:lpstr>
      <vt:lpstr>Wingdings</vt:lpstr>
      <vt:lpstr>Office 主题​​</vt:lpstr>
      <vt:lpstr>RoarGraph: A Projected Bipartite Graph for Efficient Cross-Modal Approximate Nearest Neighbor Search</vt:lpstr>
      <vt:lpstr>What is Approximate Nearest Neighbor Search (ANNS, Vector Search)</vt:lpstr>
      <vt:lpstr>What is Approximate Nearest Neighbor Search (ANNS, Vector Search)</vt:lpstr>
      <vt:lpstr>Single-Modal Search vs. Cross-Modal Search</vt:lpstr>
      <vt:lpstr>Single-Modal Search vs. Cross-Modal Search</vt:lpstr>
      <vt:lpstr>Challenge &amp; Motivation</vt:lpstr>
      <vt:lpstr>Challenge &amp; Motivation</vt:lpstr>
      <vt:lpstr>Challenge &amp; Motivation</vt:lpstr>
      <vt:lpstr>Low Performance of Existing Indexes in Handling OOD Queries</vt:lpstr>
      <vt:lpstr>Key Insights</vt:lpstr>
      <vt:lpstr>Key Insights</vt:lpstr>
      <vt:lpstr>Key Insights</vt:lpstr>
      <vt:lpstr>Key Insights</vt:lpstr>
      <vt:lpstr>Key Insights</vt:lpstr>
      <vt:lpstr>BREAK Existing Assumption!</vt:lpstr>
      <vt:lpstr>Method</vt:lpstr>
      <vt:lpstr>Our Solution: RoarGraph - A Query Guided Graph</vt:lpstr>
      <vt:lpstr>PowerPoint 演示文稿</vt:lpstr>
      <vt:lpstr>Projected Graph: better routing and memory efficiency</vt:lpstr>
      <vt:lpstr>Connectivity Enhancement: make graph reachable and provide alternative paths</vt:lpstr>
      <vt:lpstr>Evaluation</vt:lpstr>
      <vt:lpstr>Performance: Recall vs. Search Speed</vt:lpstr>
      <vt:lpstr>PowerPoint 演示文稿</vt:lpstr>
      <vt:lpstr>Thanks!  Q &amp; A</vt:lpstr>
      <vt:lpstr>PowerPoint 演示文稿</vt:lpstr>
      <vt:lpstr>PowerPoint 演示文稿</vt:lpstr>
      <vt:lpstr>PowerPoint 演示文稿</vt:lpstr>
      <vt:lpstr>Challenge &amp; Motivation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萌 陈</dc:creator>
  <cp:lastModifiedBy>萌 陈</cp:lastModifiedBy>
  <cp:revision>376</cp:revision>
  <dcterms:created xsi:type="dcterms:W3CDTF">2024-08-23T13:03:11Z</dcterms:created>
  <dcterms:modified xsi:type="dcterms:W3CDTF">2024-09-16T13:00:43Z</dcterms:modified>
</cp:coreProperties>
</file>